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" panose="020B0604020202020204" charset="0"/>
      <p:regular r:id="rId13"/>
    </p:embeddedFont>
    <p:embeddedFont>
      <p:font typeface="Canva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ssex.ac.uk/about/faculty-of-science-and-health/facilities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65868"/>
            <a:ext cx="7866975" cy="7621132"/>
          </a:xfrm>
          <a:custGeom>
            <a:avLst/>
            <a:gdLst/>
            <a:ahLst/>
            <a:cxnLst/>
            <a:rect l="l" t="t" r="r" b="b"/>
            <a:pathLst>
              <a:path w="7866975" h="7621132">
                <a:moveTo>
                  <a:pt x="0" y="0"/>
                </a:moveTo>
                <a:lnTo>
                  <a:pt x="7866975" y="0"/>
                </a:lnTo>
                <a:lnTo>
                  <a:pt x="7866975" y="7621132"/>
                </a:lnTo>
                <a:lnTo>
                  <a:pt x="0" y="7621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-2538636" y="162353"/>
            <a:ext cx="13901452" cy="13677141"/>
          </a:xfrm>
          <a:custGeom>
            <a:avLst/>
            <a:gdLst/>
            <a:ahLst/>
            <a:cxnLst/>
            <a:rect l="l" t="t" r="r" b="b"/>
            <a:pathLst>
              <a:path w="13901452" h="13677141">
                <a:moveTo>
                  <a:pt x="0" y="0"/>
                </a:moveTo>
                <a:lnTo>
                  <a:pt x="13901452" y="0"/>
                </a:lnTo>
                <a:lnTo>
                  <a:pt x="13901452" y="13677141"/>
                </a:lnTo>
                <a:lnTo>
                  <a:pt x="0" y="13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 l="-874" t="-3416" r="-8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93371" y="3730843"/>
            <a:ext cx="11301259" cy="1412657"/>
          </a:xfrm>
          <a:custGeom>
            <a:avLst/>
            <a:gdLst/>
            <a:ahLst/>
            <a:cxnLst/>
            <a:rect l="l" t="t" r="r" b="b"/>
            <a:pathLst>
              <a:path w="11301259" h="1412657">
                <a:moveTo>
                  <a:pt x="0" y="0"/>
                </a:moveTo>
                <a:lnTo>
                  <a:pt x="11301258" y="0"/>
                </a:lnTo>
                <a:lnTo>
                  <a:pt x="11301258" y="1412657"/>
                </a:lnTo>
                <a:lnTo>
                  <a:pt x="0" y="1412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TextBox 5"/>
          <p:cNvSpPr txBox="1"/>
          <p:nvPr/>
        </p:nvSpPr>
        <p:spPr>
          <a:xfrm>
            <a:off x="7284620" y="5499731"/>
            <a:ext cx="311452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Daniel s Harris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7067"/>
            <a:ext cx="9246679" cy="10354067"/>
          </a:xfrm>
          <a:custGeom>
            <a:avLst/>
            <a:gdLst/>
            <a:ahLst/>
            <a:cxnLst/>
            <a:rect l="l" t="t" r="r" b="b"/>
            <a:pathLst>
              <a:path w="9246679" h="10354067">
                <a:moveTo>
                  <a:pt x="0" y="0"/>
                </a:moveTo>
                <a:lnTo>
                  <a:pt x="9246679" y="0"/>
                </a:lnTo>
                <a:lnTo>
                  <a:pt x="9246679" y="10354067"/>
                </a:lnTo>
                <a:lnTo>
                  <a:pt x="0" y="10354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" r="-67959" b="-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16270" y="2142193"/>
            <a:ext cx="8462784" cy="523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 Essex publication </a:t>
            </a:r>
          </a:p>
          <a:p>
            <a:pPr marL="734059" lvl="1" indent="-367030" algn="l">
              <a:lnSpc>
                <a:spcPts val="84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Increased my exposure </a:t>
            </a:r>
          </a:p>
          <a:p>
            <a:pPr marL="734059" lvl="1" indent="-367030" algn="l">
              <a:lnSpc>
                <a:spcPts val="84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Enhanced my experience </a:t>
            </a:r>
          </a:p>
          <a:p>
            <a:pPr marL="734059" lvl="1" indent="-367030" algn="l">
              <a:lnSpc>
                <a:spcPts val="84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Enriched my academic life</a:t>
            </a:r>
          </a:p>
          <a:p>
            <a:pPr marL="734059" lvl="1" indent="-367030" algn="l">
              <a:lnSpc>
                <a:spcPts val="84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Helped with my future applications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5441" y="2696008"/>
            <a:ext cx="9517118" cy="1123840"/>
          </a:xfrm>
          <a:custGeom>
            <a:avLst/>
            <a:gdLst/>
            <a:ahLst/>
            <a:cxnLst/>
            <a:rect l="l" t="t" r="r" b="b"/>
            <a:pathLst>
              <a:path w="9517118" h="1123840">
                <a:moveTo>
                  <a:pt x="0" y="0"/>
                </a:moveTo>
                <a:lnTo>
                  <a:pt x="9517118" y="0"/>
                </a:lnTo>
                <a:lnTo>
                  <a:pt x="9517118" y="1123840"/>
                </a:lnTo>
                <a:lnTo>
                  <a:pt x="0" y="1123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6" t="-478706" r="-17776" b="-53731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506072" y="2487991"/>
            <a:ext cx="3275856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Thank you </a:t>
            </a:r>
          </a:p>
        </p:txBody>
      </p:sp>
      <p:sp>
        <p:nvSpPr>
          <p:cNvPr id="4" name="Freeform 4"/>
          <p:cNvSpPr/>
          <p:nvPr/>
        </p:nvSpPr>
        <p:spPr>
          <a:xfrm>
            <a:off x="7767380" y="4332206"/>
            <a:ext cx="2753240" cy="3825930"/>
          </a:xfrm>
          <a:custGeom>
            <a:avLst/>
            <a:gdLst/>
            <a:ahLst/>
            <a:cxnLst/>
            <a:rect l="l" t="t" r="r" b="b"/>
            <a:pathLst>
              <a:path w="2753240" h="3825930">
                <a:moveTo>
                  <a:pt x="0" y="0"/>
                </a:moveTo>
                <a:lnTo>
                  <a:pt x="2753240" y="0"/>
                </a:lnTo>
                <a:lnTo>
                  <a:pt x="2753240" y="3825930"/>
                </a:lnTo>
                <a:lnTo>
                  <a:pt x="0" y="3825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148" t="-1712" r="-350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160" y="2098653"/>
            <a:ext cx="6904120" cy="6089693"/>
          </a:xfrm>
          <a:custGeom>
            <a:avLst/>
            <a:gdLst/>
            <a:ahLst/>
            <a:cxnLst/>
            <a:rect l="l" t="t" r="r" b="b"/>
            <a:pathLst>
              <a:path w="6904120" h="6089693">
                <a:moveTo>
                  <a:pt x="0" y="0"/>
                </a:moveTo>
                <a:lnTo>
                  <a:pt x="6904121" y="0"/>
                </a:lnTo>
                <a:lnTo>
                  <a:pt x="6904121" y="6089694"/>
                </a:lnTo>
                <a:lnTo>
                  <a:pt x="0" y="6089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93436" y="4638947"/>
            <a:ext cx="3190219" cy="2280508"/>
          </a:xfrm>
          <a:custGeom>
            <a:avLst/>
            <a:gdLst/>
            <a:ahLst/>
            <a:cxnLst/>
            <a:rect l="l" t="t" r="r" b="b"/>
            <a:pathLst>
              <a:path w="3190219" h="2280508">
                <a:moveTo>
                  <a:pt x="0" y="0"/>
                </a:moveTo>
                <a:lnTo>
                  <a:pt x="3190218" y="0"/>
                </a:lnTo>
                <a:lnTo>
                  <a:pt x="3190218" y="2280508"/>
                </a:lnTo>
                <a:lnTo>
                  <a:pt x="0" y="228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88504" y="3460459"/>
            <a:ext cx="5749395" cy="4637484"/>
          </a:xfrm>
          <a:custGeom>
            <a:avLst/>
            <a:gdLst/>
            <a:ahLst/>
            <a:cxnLst/>
            <a:rect l="l" t="t" r="r" b="b"/>
            <a:pathLst>
              <a:path w="5749395" h="4637484">
                <a:moveTo>
                  <a:pt x="0" y="0"/>
                </a:moveTo>
                <a:lnTo>
                  <a:pt x="5749395" y="0"/>
                </a:lnTo>
                <a:lnTo>
                  <a:pt x="5749395" y="4637484"/>
                </a:lnTo>
                <a:lnTo>
                  <a:pt x="0" y="4637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727491"/>
            <a:ext cx="1053869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An open space for Innovation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0529" y="8276840"/>
            <a:ext cx="9192220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Image taken from </a:t>
            </a:r>
            <a:r>
              <a:rPr lang="en-US" sz="1800" u="sng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www.essex.ac.uk/about/faculty-of-science-and-health/facilities"/>
              </a:rPr>
              <a:t>Facilities in the Faculty of Science and Health | University of Essex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1800" u="sng">
              <a:solidFill>
                <a:srgbClr val="2B1511"/>
              </a:solidFill>
              <a:latin typeface="Canva Sans"/>
              <a:ea typeface="Canva Sans"/>
              <a:cs typeface="Canva Sans"/>
              <a:sym typeface="Canva Sans"/>
              <a:hlinkClick r:id="rId5" tooltip="https://www.essex.ac.uk/about/faculty-of-science-and-health/facilitie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53585" y="6523057"/>
            <a:ext cx="9932298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9DCA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Therefore…….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>
              <a:solidFill>
                <a:srgbClr val="9DCA7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‘Reducing energy consumption and CO2 emitted in the steel industry must be at the forefront if our nation is to become carbon neutral by </a:t>
            </a:r>
            <a:r>
              <a:rPr lang="en-US" sz="2799">
                <a:solidFill>
                  <a:srgbClr val="553C46"/>
                </a:solidFill>
                <a:latin typeface="Canva Sans"/>
                <a:ea typeface="Canva Sans"/>
                <a:cs typeface="Canva Sans"/>
                <a:sym typeface="Canva Sans"/>
              </a:rPr>
              <a:t>2050</a:t>
            </a:r>
            <a:r>
              <a:rPr lang="en-US" sz="27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’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2799">
              <a:solidFill>
                <a:srgbClr val="2B151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15288" y="4980622"/>
            <a:ext cx="614570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Ambrosio-Albalá et al., 2023), (Knight and Walker, 2022).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15288" y="2384911"/>
            <a:ext cx="15717419" cy="334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9"/>
              </a:lnSpc>
            </a:pP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•The</a:t>
            </a:r>
            <a:r>
              <a:rPr lang="en-US" sz="3399">
                <a:solidFill>
                  <a:srgbClr val="553C4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 b="1">
                <a:solidFill>
                  <a:srgbClr val="9DCA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British steel industry</a:t>
            </a: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 represented </a:t>
            </a:r>
            <a:r>
              <a:rPr lang="en-US" sz="3399" b="1">
                <a:solidFill>
                  <a:srgbClr val="9DCA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26%</a:t>
            </a:r>
            <a:r>
              <a:rPr lang="en-US" sz="3399">
                <a:solidFill>
                  <a:srgbClr val="553C4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of total UK greenhouse gas emissions in 2021 from manufacturing </a:t>
            </a:r>
          </a:p>
          <a:p>
            <a:pPr algn="l">
              <a:lnSpc>
                <a:spcPts val="6799"/>
              </a:lnSpc>
            </a:pP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•The </a:t>
            </a:r>
            <a:r>
              <a:rPr lang="en-US" sz="3399" b="1">
                <a:solidFill>
                  <a:srgbClr val="9DCA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3rd largest</a:t>
            </a:r>
            <a:r>
              <a:rPr lang="en-US" sz="3399">
                <a:solidFill>
                  <a:srgbClr val="9DCA74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industrial emitter of </a:t>
            </a:r>
            <a:r>
              <a:rPr lang="en-US" sz="3399" b="1">
                <a:solidFill>
                  <a:srgbClr val="9DCA7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CO2</a:t>
            </a:r>
            <a:r>
              <a:rPr lang="en-US" sz="3399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 due to high energy consumption</a:t>
            </a:r>
          </a:p>
          <a:p>
            <a:pPr algn="l">
              <a:lnSpc>
                <a:spcPts val="6799"/>
              </a:lnSpc>
            </a:pPr>
            <a:endParaRPr lang="en-US" sz="3399">
              <a:solidFill>
                <a:srgbClr val="2B1511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23925"/>
            <a:ext cx="2479527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2B1511"/>
                </a:solidFill>
                <a:latin typeface="Canva Sans"/>
                <a:ea typeface="Canva Sans"/>
                <a:cs typeface="Canva Sans"/>
                <a:sym typeface="Canva Sans"/>
              </a:rPr>
              <a:t>Why?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3925"/>
            <a:ext cx="169559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0" y="2122296"/>
            <a:ext cx="8537802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Proximal [4Fe-3S] coordinated by 6 cysteine residues, Cys 149,120,115,17, 19, 20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[Ni-Fe] complex bound to dihydrogen = distorted unfavourable square planer conformation - near 90-degree bond angle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Expulsion of protons from HoxG via the 𝑀𝑔2+ pathway has commenced - electrons pass into the small sub-unit HoxK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0" y="5469971"/>
            <a:ext cx="8537802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MtrA unit is situated within the periplasmic region harbouring the decaheme c-type cytochrome matrix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MtrB beta barrel conformation, further encased in the outer membrane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31801" lvl="1" indent="-215900" algn="just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MtrC protrudes into the outer membrane, hosting the terminal decaheme c-type cytochrome complex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2752" y="2662840"/>
            <a:ext cx="8483676" cy="5709511"/>
          </a:xfrm>
          <a:custGeom>
            <a:avLst/>
            <a:gdLst/>
            <a:ahLst/>
            <a:cxnLst/>
            <a:rect l="l" t="t" r="r" b="b"/>
            <a:pathLst>
              <a:path w="8483676" h="5709511">
                <a:moveTo>
                  <a:pt x="0" y="0"/>
                </a:moveTo>
                <a:lnTo>
                  <a:pt x="8483677" y="0"/>
                </a:lnTo>
                <a:lnTo>
                  <a:pt x="8483677" y="5709511"/>
                </a:lnTo>
                <a:lnTo>
                  <a:pt x="0" y="5709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3" t="-10120" r="-17048" b="-843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33239" y="4286889"/>
            <a:ext cx="2753240" cy="3825930"/>
          </a:xfrm>
          <a:custGeom>
            <a:avLst/>
            <a:gdLst/>
            <a:ahLst/>
            <a:cxnLst/>
            <a:rect l="l" t="t" r="r" b="b"/>
            <a:pathLst>
              <a:path w="2753240" h="3825930">
                <a:moveTo>
                  <a:pt x="0" y="0"/>
                </a:moveTo>
                <a:lnTo>
                  <a:pt x="2753240" y="0"/>
                </a:lnTo>
                <a:lnTo>
                  <a:pt x="2753240" y="3825930"/>
                </a:lnTo>
                <a:lnTo>
                  <a:pt x="0" y="3825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48" t="-1712" r="-35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1300" y="2217513"/>
            <a:ext cx="9517118" cy="1123840"/>
          </a:xfrm>
          <a:custGeom>
            <a:avLst/>
            <a:gdLst/>
            <a:ahLst/>
            <a:cxnLst/>
            <a:rect l="l" t="t" r="r" b="b"/>
            <a:pathLst>
              <a:path w="9517118" h="1123840">
                <a:moveTo>
                  <a:pt x="0" y="0"/>
                </a:moveTo>
                <a:lnTo>
                  <a:pt x="9517118" y="0"/>
                </a:lnTo>
                <a:lnTo>
                  <a:pt x="9517118" y="1123841"/>
                </a:lnTo>
                <a:lnTo>
                  <a:pt x="0" y="11238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56" t="-478706" r="-17776" b="-5373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33342" y="2257481"/>
            <a:ext cx="862131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Where has Essex taken me ?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8492" y="4675057"/>
            <a:ext cx="8876159" cy="5003935"/>
          </a:xfrm>
          <a:custGeom>
            <a:avLst/>
            <a:gdLst/>
            <a:ahLst/>
            <a:cxnLst/>
            <a:rect l="l" t="t" r="r" b="b"/>
            <a:pathLst>
              <a:path w="8876159" h="5003935">
                <a:moveTo>
                  <a:pt x="0" y="0"/>
                </a:moveTo>
                <a:lnTo>
                  <a:pt x="8876159" y="0"/>
                </a:lnTo>
                <a:lnTo>
                  <a:pt x="8876159" y="5003934"/>
                </a:lnTo>
                <a:lnTo>
                  <a:pt x="0" y="5003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8243" y="0"/>
            <a:ext cx="8624506" cy="10287000"/>
          </a:xfrm>
          <a:custGeom>
            <a:avLst/>
            <a:gdLst/>
            <a:ahLst/>
            <a:cxnLst/>
            <a:rect l="l" t="t" r="r" b="b"/>
            <a:pathLst>
              <a:path w="8624506" h="10287000">
                <a:moveTo>
                  <a:pt x="0" y="0"/>
                </a:moveTo>
                <a:lnTo>
                  <a:pt x="8624505" y="0"/>
                </a:lnTo>
                <a:lnTo>
                  <a:pt x="8624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440" t="-1196" r="-217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522003" y="957036"/>
            <a:ext cx="10196387" cy="248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fully funded trip to the ICC Birmingham</a:t>
            </a:r>
          </a:p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Presented a scientific poster </a:t>
            </a:r>
          </a:p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Gave a student flash talk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8492" y="4675057"/>
            <a:ext cx="8876159" cy="5003935"/>
          </a:xfrm>
          <a:custGeom>
            <a:avLst/>
            <a:gdLst/>
            <a:ahLst/>
            <a:cxnLst/>
            <a:rect l="l" t="t" r="r" b="b"/>
            <a:pathLst>
              <a:path w="8876159" h="5003935">
                <a:moveTo>
                  <a:pt x="0" y="0"/>
                </a:moveTo>
                <a:lnTo>
                  <a:pt x="8876159" y="0"/>
                </a:lnTo>
                <a:lnTo>
                  <a:pt x="8876159" y="5003934"/>
                </a:lnTo>
                <a:lnTo>
                  <a:pt x="0" y="5003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8243" y="0"/>
            <a:ext cx="8624506" cy="10287000"/>
          </a:xfrm>
          <a:custGeom>
            <a:avLst/>
            <a:gdLst/>
            <a:ahLst/>
            <a:cxnLst/>
            <a:rect l="l" t="t" r="r" b="b"/>
            <a:pathLst>
              <a:path w="8624506" h="10287000">
                <a:moveTo>
                  <a:pt x="0" y="0"/>
                </a:moveTo>
                <a:lnTo>
                  <a:pt x="8624505" y="0"/>
                </a:lnTo>
                <a:lnTo>
                  <a:pt x="8624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440" t="-1196" r="-217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522003" y="957036"/>
            <a:ext cx="10196387" cy="248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fully funded trip to the ICC Birmingham</a:t>
            </a:r>
          </a:p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Present a scientific post </a:t>
            </a:r>
          </a:p>
          <a:p>
            <a:pPr marL="734059" lvl="1" indent="-367030" algn="l">
              <a:lnSpc>
                <a:spcPts val="679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Give a student flash talk </a:t>
            </a:r>
          </a:p>
        </p:txBody>
      </p:sp>
      <p:sp>
        <p:nvSpPr>
          <p:cNvPr id="5" name="Freeform 5"/>
          <p:cNvSpPr/>
          <p:nvPr/>
        </p:nvSpPr>
        <p:spPr>
          <a:xfrm>
            <a:off x="5642447" y="260679"/>
            <a:ext cx="5945166" cy="9527828"/>
          </a:xfrm>
          <a:custGeom>
            <a:avLst/>
            <a:gdLst/>
            <a:ahLst/>
            <a:cxnLst/>
            <a:rect l="l" t="t" r="r" b="b"/>
            <a:pathLst>
              <a:path w="5945166" h="9527828">
                <a:moveTo>
                  <a:pt x="0" y="0"/>
                </a:moveTo>
                <a:lnTo>
                  <a:pt x="5945167" y="0"/>
                </a:lnTo>
                <a:lnTo>
                  <a:pt x="5945167" y="9527828"/>
                </a:lnTo>
                <a:lnTo>
                  <a:pt x="0" y="952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5201" t="-253" r="-39023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8876" y="865941"/>
            <a:ext cx="23867682" cy="1123840"/>
          </a:xfrm>
          <a:custGeom>
            <a:avLst/>
            <a:gdLst/>
            <a:ahLst/>
            <a:cxnLst/>
            <a:rect l="l" t="t" r="r" b="b"/>
            <a:pathLst>
              <a:path w="23867682" h="1123840">
                <a:moveTo>
                  <a:pt x="0" y="0"/>
                </a:moveTo>
                <a:lnTo>
                  <a:pt x="23867682" y="0"/>
                </a:lnTo>
                <a:lnTo>
                  <a:pt x="23867682" y="1123841"/>
                </a:lnTo>
                <a:lnTo>
                  <a:pt x="0" y="1123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4997" b="-10775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92458" y="8335274"/>
            <a:ext cx="3465015" cy="1323897"/>
          </a:xfrm>
          <a:custGeom>
            <a:avLst/>
            <a:gdLst/>
            <a:ahLst/>
            <a:cxnLst/>
            <a:rect l="l" t="t" r="r" b="b"/>
            <a:pathLst>
              <a:path w="3465015" h="1323897">
                <a:moveTo>
                  <a:pt x="0" y="0"/>
                </a:moveTo>
                <a:lnTo>
                  <a:pt x="3465014" y="0"/>
                </a:lnTo>
                <a:lnTo>
                  <a:pt x="3465014" y="1323897"/>
                </a:lnTo>
                <a:lnTo>
                  <a:pt x="0" y="1323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09433" y="4792108"/>
            <a:ext cx="2334567" cy="2064038"/>
          </a:xfrm>
          <a:custGeom>
            <a:avLst/>
            <a:gdLst/>
            <a:ahLst/>
            <a:cxnLst/>
            <a:rect l="l" t="t" r="r" b="b"/>
            <a:pathLst>
              <a:path w="2334567" h="2064038">
                <a:moveTo>
                  <a:pt x="0" y="0"/>
                </a:moveTo>
                <a:lnTo>
                  <a:pt x="2334567" y="0"/>
                </a:lnTo>
                <a:lnTo>
                  <a:pt x="2334567" y="2064037"/>
                </a:lnTo>
                <a:lnTo>
                  <a:pt x="0" y="206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68744" y="8041079"/>
            <a:ext cx="3387690" cy="1618091"/>
          </a:xfrm>
          <a:custGeom>
            <a:avLst/>
            <a:gdLst/>
            <a:ahLst/>
            <a:cxnLst/>
            <a:rect l="l" t="t" r="r" b="b"/>
            <a:pathLst>
              <a:path w="3387690" h="1618091">
                <a:moveTo>
                  <a:pt x="0" y="0"/>
                </a:moveTo>
                <a:lnTo>
                  <a:pt x="3387690" y="0"/>
                </a:lnTo>
                <a:lnTo>
                  <a:pt x="3387690" y="1618092"/>
                </a:lnTo>
                <a:lnTo>
                  <a:pt x="0" y="1618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1940" y="2338994"/>
            <a:ext cx="4042296" cy="1515861"/>
          </a:xfrm>
          <a:custGeom>
            <a:avLst/>
            <a:gdLst/>
            <a:ahLst/>
            <a:cxnLst/>
            <a:rect l="l" t="t" r="r" b="b"/>
            <a:pathLst>
              <a:path w="4042296" h="1515861">
                <a:moveTo>
                  <a:pt x="0" y="0"/>
                </a:moveTo>
                <a:lnTo>
                  <a:pt x="4042296" y="0"/>
                </a:lnTo>
                <a:lnTo>
                  <a:pt x="4042296" y="1515861"/>
                </a:lnTo>
                <a:lnTo>
                  <a:pt x="0" y="1515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8837" y="2446510"/>
            <a:ext cx="2491469" cy="2345598"/>
          </a:xfrm>
          <a:custGeom>
            <a:avLst/>
            <a:gdLst/>
            <a:ahLst/>
            <a:cxnLst/>
            <a:rect l="l" t="t" r="r" b="b"/>
            <a:pathLst>
              <a:path w="2491469" h="2345598">
                <a:moveTo>
                  <a:pt x="0" y="0"/>
                </a:moveTo>
                <a:lnTo>
                  <a:pt x="2491468" y="0"/>
                </a:lnTo>
                <a:lnTo>
                  <a:pt x="2491468" y="2345598"/>
                </a:lnTo>
                <a:lnTo>
                  <a:pt x="0" y="2345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9021" y="7611522"/>
            <a:ext cx="2319499" cy="2047649"/>
          </a:xfrm>
          <a:custGeom>
            <a:avLst/>
            <a:gdLst/>
            <a:ahLst/>
            <a:cxnLst/>
            <a:rect l="l" t="t" r="r" b="b"/>
            <a:pathLst>
              <a:path w="2319499" h="2047649">
                <a:moveTo>
                  <a:pt x="0" y="0"/>
                </a:moveTo>
                <a:lnTo>
                  <a:pt x="2319499" y="0"/>
                </a:lnTo>
                <a:lnTo>
                  <a:pt x="2319499" y="2047649"/>
                </a:lnTo>
                <a:lnTo>
                  <a:pt x="0" y="2047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85793" y="4792108"/>
            <a:ext cx="4067959" cy="1917247"/>
          </a:xfrm>
          <a:custGeom>
            <a:avLst/>
            <a:gdLst/>
            <a:ahLst/>
            <a:cxnLst/>
            <a:rect l="l" t="t" r="r" b="b"/>
            <a:pathLst>
              <a:path w="4067959" h="1917247">
                <a:moveTo>
                  <a:pt x="0" y="0"/>
                </a:moveTo>
                <a:lnTo>
                  <a:pt x="4067959" y="0"/>
                </a:lnTo>
                <a:lnTo>
                  <a:pt x="4067959" y="1917247"/>
                </a:lnTo>
                <a:lnTo>
                  <a:pt x="0" y="19172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446510"/>
            <a:ext cx="4135039" cy="1300830"/>
          </a:xfrm>
          <a:custGeom>
            <a:avLst/>
            <a:gdLst/>
            <a:ahLst/>
            <a:cxnLst/>
            <a:rect l="l" t="t" r="r" b="b"/>
            <a:pathLst>
              <a:path w="4135039" h="1300830">
                <a:moveTo>
                  <a:pt x="0" y="0"/>
                </a:moveTo>
                <a:lnTo>
                  <a:pt x="4135039" y="0"/>
                </a:lnTo>
                <a:lnTo>
                  <a:pt x="4135039" y="1300829"/>
                </a:lnTo>
                <a:lnTo>
                  <a:pt x="0" y="1300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5108017"/>
            <a:ext cx="4520324" cy="1285429"/>
          </a:xfrm>
          <a:custGeom>
            <a:avLst/>
            <a:gdLst/>
            <a:ahLst/>
            <a:cxnLst/>
            <a:rect l="l" t="t" r="r" b="b"/>
            <a:pathLst>
              <a:path w="4520324" h="1285429">
                <a:moveTo>
                  <a:pt x="0" y="0"/>
                </a:moveTo>
                <a:lnTo>
                  <a:pt x="4520324" y="0"/>
                </a:lnTo>
                <a:lnTo>
                  <a:pt x="4520324" y="1285429"/>
                </a:lnTo>
                <a:lnTo>
                  <a:pt x="0" y="12854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821437"/>
            <a:ext cx="16217950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Having published work with the Essex student journal aided me in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8876" y="865941"/>
            <a:ext cx="23867682" cy="1123840"/>
          </a:xfrm>
          <a:custGeom>
            <a:avLst/>
            <a:gdLst/>
            <a:ahLst/>
            <a:cxnLst/>
            <a:rect l="l" t="t" r="r" b="b"/>
            <a:pathLst>
              <a:path w="23867682" h="1123840">
                <a:moveTo>
                  <a:pt x="0" y="0"/>
                </a:moveTo>
                <a:lnTo>
                  <a:pt x="23867682" y="0"/>
                </a:lnTo>
                <a:lnTo>
                  <a:pt x="23867682" y="1123841"/>
                </a:lnTo>
                <a:lnTo>
                  <a:pt x="0" y="1123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4997" b="-10775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92458" y="8335274"/>
            <a:ext cx="3465015" cy="1323897"/>
          </a:xfrm>
          <a:custGeom>
            <a:avLst/>
            <a:gdLst/>
            <a:ahLst/>
            <a:cxnLst/>
            <a:rect l="l" t="t" r="r" b="b"/>
            <a:pathLst>
              <a:path w="3465015" h="1323897">
                <a:moveTo>
                  <a:pt x="0" y="0"/>
                </a:moveTo>
                <a:lnTo>
                  <a:pt x="3465014" y="0"/>
                </a:lnTo>
                <a:lnTo>
                  <a:pt x="3465014" y="1323897"/>
                </a:lnTo>
                <a:lnTo>
                  <a:pt x="0" y="1323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54437" y="4792108"/>
            <a:ext cx="2334567" cy="2064038"/>
          </a:xfrm>
          <a:custGeom>
            <a:avLst/>
            <a:gdLst/>
            <a:ahLst/>
            <a:cxnLst/>
            <a:rect l="l" t="t" r="r" b="b"/>
            <a:pathLst>
              <a:path w="2334567" h="2064038">
                <a:moveTo>
                  <a:pt x="0" y="0"/>
                </a:moveTo>
                <a:lnTo>
                  <a:pt x="2334566" y="0"/>
                </a:lnTo>
                <a:lnTo>
                  <a:pt x="2334566" y="2064037"/>
                </a:lnTo>
                <a:lnTo>
                  <a:pt x="0" y="2064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68744" y="8041079"/>
            <a:ext cx="3387690" cy="1618091"/>
          </a:xfrm>
          <a:custGeom>
            <a:avLst/>
            <a:gdLst/>
            <a:ahLst/>
            <a:cxnLst/>
            <a:rect l="l" t="t" r="r" b="b"/>
            <a:pathLst>
              <a:path w="3387690" h="1618091">
                <a:moveTo>
                  <a:pt x="0" y="0"/>
                </a:moveTo>
                <a:lnTo>
                  <a:pt x="3387690" y="0"/>
                </a:lnTo>
                <a:lnTo>
                  <a:pt x="3387690" y="1618092"/>
                </a:lnTo>
                <a:lnTo>
                  <a:pt x="0" y="1618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1940" y="2338994"/>
            <a:ext cx="4042296" cy="1515861"/>
          </a:xfrm>
          <a:custGeom>
            <a:avLst/>
            <a:gdLst/>
            <a:ahLst/>
            <a:cxnLst/>
            <a:rect l="l" t="t" r="r" b="b"/>
            <a:pathLst>
              <a:path w="4042296" h="1515861">
                <a:moveTo>
                  <a:pt x="0" y="0"/>
                </a:moveTo>
                <a:lnTo>
                  <a:pt x="4042296" y="0"/>
                </a:lnTo>
                <a:lnTo>
                  <a:pt x="4042296" y="1515861"/>
                </a:lnTo>
                <a:lnTo>
                  <a:pt x="0" y="1515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28837" y="2446510"/>
            <a:ext cx="2491469" cy="2345598"/>
          </a:xfrm>
          <a:custGeom>
            <a:avLst/>
            <a:gdLst/>
            <a:ahLst/>
            <a:cxnLst/>
            <a:rect l="l" t="t" r="r" b="b"/>
            <a:pathLst>
              <a:path w="2491469" h="2345598">
                <a:moveTo>
                  <a:pt x="0" y="0"/>
                </a:moveTo>
                <a:lnTo>
                  <a:pt x="2491468" y="0"/>
                </a:lnTo>
                <a:lnTo>
                  <a:pt x="2491468" y="2345598"/>
                </a:lnTo>
                <a:lnTo>
                  <a:pt x="0" y="2345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9021" y="7611522"/>
            <a:ext cx="2319499" cy="2047649"/>
          </a:xfrm>
          <a:custGeom>
            <a:avLst/>
            <a:gdLst/>
            <a:ahLst/>
            <a:cxnLst/>
            <a:rect l="l" t="t" r="r" b="b"/>
            <a:pathLst>
              <a:path w="2319499" h="2047649">
                <a:moveTo>
                  <a:pt x="0" y="0"/>
                </a:moveTo>
                <a:lnTo>
                  <a:pt x="2319499" y="0"/>
                </a:lnTo>
                <a:lnTo>
                  <a:pt x="2319499" y="2047649"/>
                </a:lnTo>
                <a:lnTo>
                  <a:pt x="0" y="2047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85793" y="4792108"/>
            <a:ext cx="4067959" cy="1917247"/>
          </a:xfrm>
          <a:custGeom>
            <a:avLst/>
            <a:gdLst/>
            <a:ahLst/>
            <a:cxnLst/>
            <a:rect l="l" t="t" r="r" b="b"/>
            <a:pathLst>
              <a:path w="4067959" h="1917247">
                <a:moveTo>
                  <a:pt x="0" y="0"/>
                </a:moveTo>
                <a:lnTo>
                  <a:pt x="4067959" y="0"/>
                </a:lnTo>
                <a:lnTo>
                  <a:pt x="4067959" y="1917247"/>
                </a:lnTo>
                <a:lnTo>
                  <a:pt x="0" y="19172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2446510"/>
            <a:ext cx="4135039" cy="1300830"/>
          </a:xfrm>
          <a:custGeom>
            <a:avLst/>
            <a:gdLst/>
            <a:ahLst/>
            <a:cxnLst/>
            <a:rect l="l" t="t" r="r" b="b"/>
            <a:pathLst>
              <a:path w="4135039" h="1300830">
                <a:moveTo>
                  <a:pt x="0" y="0"/>
                </a:moveTo>
                <a:lnTo>
                  <a:pt x="4135039" y="0"/>
                </a:lnTo>
                <a:lnTo>
                  <a:pt x="4135039" y="1300829"/>
                </a:lnTo>
                <a:lnTo>
                  <a:pt x="0" y="13008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39331" y="2587290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3" y="0"/>
                </a:lnTo>
                <a:lnTo>
                  <a:pt x="1539683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28448" y="3079462"/>
            <a:ext cx="1929024" cy="2064038"/>
          </a:xfrm>
          <a:custGeom>
            <a:avLst/>
            <a:gdLst/>
            <a:ahLst/>
            <a:cxnLst/>
            <a:rect l="l" t="t" r="r" b="b"/>
            <a:pathLst>
              <a:path w="1929024" h="2064038">
                <a:moveTo>
                  <a:pt x="0" y="0"/>
                </a:moveTo>
                <a:lnTo>
                  <a:pt x="1929024" y="0"/>
                </a:lnTo>
                <a:lnTo>
                  <a:pt x="1929024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0594" t="-27311" b="-2731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80622" y="8335274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3" y="0"/>
                </a:lnTo>
                <a:lnTo>
                  <a:pt x="1539683" y="2064037"/>
                </a:lnTo>
                <a:lnTo>
                  <a:pt x="0" y="20640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82850" y="8222962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3" y="0"/>
                </a:lnTo>
                <a:lnTo>
                  <a:pt x="1539683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07480" y="5422278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3" y="0"/>
                </a:lnTo>
                <a:lnTo>
                  <a:pt x="1539683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51879" y="5422278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2" y="0"/>
                </a:lnTo>
                <a:lnTo>
                  <a:pt x="1539682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5403" y="8041079"/>
            <a:ext cx="2443244" cy="1728595"/>
          </a:xfrm>
          <a:custGeom>
            <a:avLst/>
            <a:gdLst/>
            <a:ahLst/>
            <a:cxnLst/>
            <a:rect l="l" t="t" r="r" b="b"/>
            <a:pathLst>
              <a:path w="2443244" h="1728595">
                <a:moveTo>
                  <a:pt x="0" y="0"/>
                </a:moveTo>
                <a:lnTo>
                  <a:pt x="2443244" y="0"/>
                </a:lnTo>
                <a:lnTo>
                  <a:pt x="2443244" y="1728595"/>
                </a:lnTo>
                <a:lnTo>
                  <a:pt x="0" y="172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821437"/>
            <a:ext cx="16217950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Having published work with the Essex student journal aided me in 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377061" y="2883042"/>
            <a:ext cx="2443244" cy="1728595"/>
          </a:xfrm>
          <a:custGeom>
            <a:avLst/>
            <a:gdLst/>
            <a:ahLst/>
            <a:cxnLst/>
            <a:rect l="l" t="t" r="r" b="b"/>
            <a:pathLst>
              <a:path w="2443244" h="1728595">
                <a:moveTo>
                  <a:pt x="0" y="0"/>
                </a:moveTo>
                <a:lnTo>
                  <a:pt x="2443244" y="0"/>
                </a:lnTo>
                <a:lnTo>
                  <a:pt x="2443244" y="1728595"/>
                </a:lnTo>
                <a:lnTo>
                  <a:pt x="0" y="172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5108017"/>
            <a:ext cx="4520324" cy="1285429"/>
          </a:xfrm>
          <a:custGeom>
            <a:avLst/>
            <a:gdLst/>
            <a:ahLst/>
            <a:cxnLst/>
            <a:rect l="l" t="t" r="r" b="b"/>
            <a:pathLst>
              <a:path w="4520324" h="1285429">
                <a:moveTo>
                  <a:pt x="0" y="0"/>
                </a:moveTo>
                <a:lnTo>
                  <a:pt x="4520324" y="0"/>
                </a:lnTo>
                <a:lnTo>
                  <a:pt x="4520324" y="1285429"/>
                </a:lnTo>
                <a:lnTo>
                  <a:pt x="0" y="12854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326378" y="5143500"/>
            <a:ext cx="1539683" cy="2064038"/>
          </a:xfrm>
          <a:custGeom>
            <a:avLst/>
            <a:gdLst/>
            <a:ahLst/>
            <a:cxnLst/>
            <a:rect l="l" t="t" r="r" b="b"/>
            <a:pathLst>
              <a:path w="1539683" h="2064038">
                <a:moveTo>
                  <a:pt x="0" y="0"/>
                </a:moveTo>
                <a:lnTo>
                  <a:pt x="1539683" y="0"/>
                </a:lnTo>
                <a:lnTo>
                  <a:pt x="1539683" y="2064038"/>
                </a:lnTo>
                <a:lnTo>
                  <a:pt x="0" y="20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7874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Custom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Canva Sans</vt:lpstr>
      <vt:lpstr>Canva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 s Harris</dc:title>
  <cp:lastModifiedBy>Crago, Hannah R</cp:lastModifiedBy>
  <cp:revision>2</cp:revision>
  <dcterms:created xsi:type="dcterms:W3CDTF">2006-08-16T00:00:00Z</dcterms:created>
  <dcterms:modified xsi:type="dcterms:W3CDTF">2025-04-24T10:54:18Z</dcterms:modified>
  <dc:identifier>DAGlXoiscQ8</dc:identifier>
</cp:coreProperties>
</file>