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55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0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1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43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2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5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7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8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9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1E74-BF7C-4E8E-B23F-7D4532DF2DE5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D5D717C-869D-4BED-9CAA-DCB5455CA378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5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A32D87F4-7FF0-DAA2-5A67-01D2B1FB5E18}"/>
              </a:ext>
            </a:extLst>
          </p:cNvPr>
          <p:cNvCxnSpPr>
            <a:cxnSpLocks/>
          </p:cNvCxnSpPr>
          <p:nvPr/>
        </p:nvCxnSpPr>
        <p:spPr>
          <a:xfrm>
            <a:off x="2339787" y="493059"/>
            <a:ext cx="8148919" cy="1165412"/>
          </a:xfrm>
          <a:prstGeom prst="bentConnector3">
            <a:avLst>
              <a:gd name="adj1" fmla="val 50000"/>
            </a:avLst>
          </a:prstGeom>
          <a:ln w="79375" cmpd="sng">
            <a:solidFill>
              <a:schemeClr val="accent2"/>
            </a:solidFill>
            <a:prstDash val="dash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41F6F4-961E-2789-AF5D-79DAF79DA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2291" y="1393426"/>
            <a:ext cx="8551797" cy="4453193"/>
          </a:xfrm>
        </p:spPr>
        <p:txBody>
          <a:bodyPr>
            <a:normAutofit fontScale="90000"/>
          </a:bodyPr>
          <a:lstStyle/>
          <a:p>
            <a:r>
              <a:rPr lang="en-GB" sz="11500" dirty="0"/>
              <a:t>Experiments in Equations and Other Angles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A09414-EAD5-ABC5-DCB4-367030EA7DFB}"/>
              </a:ext>
            </a:extLst>
          </p:cNvPr>
          <p:cNvSpPr/>
          <p:nvPr/>
        </p:nvSpPr>
        <p:spPr>
          <a:xfrm>
            <a:off x="9950824" y="3872753"/>
            <a:ext cx="1918447" cy="1900518"/>
          </a:xfrm>
          <a:custGeom>
            <a:avLst/>
            <a:gdLst>
              <a:gd name="connsiteX0" fmla="*/ 0 w 1918447"/>
              <a:gd name="connsiteY0" fmla="*/ 950259 h 1900518"/>
              <a:gd name="connsiteX1" fmla="*/ 959224 w 1918447"/>
              <a:gd name="connsiteY1" fmla="*/ 0 h 1900518"/>
              <a:gd name="connsiteX2" fmla="*/ 1918448 w 1918447"/>
              <a:gd name="connsiteY2" fmla="*/ 950259 h 1900518"/>
              <a:gd name="connsiteX3" fmla="*/ 959224 w 1918447"/>
              <a:gd name="connsiteY3" fmla="*/ 1900518 h 1900518"/>
              <a:gd name="connsiteX4" fmla="*/ 0 w 1918447"/>
              <a:gd name="connsiteY4" fmla="*/ 950259 h 190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447" h="1900518" fill="none" extrusionOk="0">
                <a:moveTo>
                  <a:pt x="0" y="950259"/>
                </a:moveTo>
                <a:cubicBezTo>
                  <a:pt x="77381" y="434625"/>
                  <a:pt x="498881" y="-142869"/>
                  <a:pt x="959224" y="0"/>
                </a:cubicBezTo>
                <a:cubicBezTo>
                  <a:pt x="1369875" y="-18241"/>
                  <a:pt x="1822775" y="515520"/>
                  <a:pt x="1918448" y="950259"/>
                </a:cubicBezTo>
                <a:cubicBezTo>
                  <a:pt x="1911042" y="1404445"/>
                  <a:pt x="1396522" y="2029020"/>
                  <a:pt x="959224" y="1900518"/>
                </a:cubicBezTo>
                <a:cubicBezTo>
                  <a:pt x="545775" y="1965637"/>
                  <a:pt x="44967" y="1485885"/>
                  <a:pt x="0" y="950259"/>
                </a:cubicBezTo>
                <a:close/>
              </a:path>
              <a:path w="1918447" h="1900518" stroke="0" extrusionOk="0">
                <a:moveTo>
                  <a:pt x="0" y="950259"/>
                </a:moveTo>
                <a:cubicBezTo>
                  <a:pt x="-38522" y="401684"/>
                  <a:pt x="347412" y="30794"/>
                  <a:pt x="959224" y="0"/>
                </a:cubicBezTo>
                <a:cubicBezTo>
                  <a:pt x="1551186" y="13094"/>
                  <a:pt x="1873334" y="426880"/>
                  <a:pt x="1918448" y="950259"/>
                </a:cubicBezTo>
                <a:cubicBezTo>
                  <a:pt x="1867618" y="1524712"/>
                  <a:pt x="1483627" y="1930154"/>
                  <a:pt x="959224" y="1900518"/>
                </a:cubicBezTo>
                <a:cubicBezTo>
                  <a:pt x="295434" y="1827190"/>
                  <a:pt x="75942" y="1511359"/>
                  <a:pt x="0" y="950259"/>
                </a:cubicBezTo>
                <a:close/>
              </a:path>
            </a:pathLst>
          </a:custGeom>
          <a:solidFill>
            <a:srgbClr val="C00000"/>
          </a:solidFill>
          <a:ln w="82550"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66CE6-23F1-567B-0078-3F99B6A0BFE4}"/>
              </a:ext>
            </a:extLst>
          </p:cNvPr>
          <p:cNvSpPr/>
          <p:nvPr/>
        </p:nvSpPr>
        <p:spPr>
          <a:xfrm rot="18390873">
            <a:off x="8117541" y="3267637"/>
            <a:ext cx="3666565" cy="1210235"/>
          </a:xfrm>
          <a:custGeom>
            <a:avLst/>
            <a:gdLst>
              <a:gd name="connsiteX0" fmla="*/ 0 w 3666565"/>
              <a:gd name="connsiteY0" fmla="*/ 0 h 1210235"/>
              <a:gd name="connsiteX1" fmla="*/ 450464 w 3666565"/>
              <a:gd name="connsiteY1" fmla="*/ 0 h 1210235"/>
              <a:gd name="connsiteX2" fmla="*/ 937593 w 3666565"/>
              <a:gd name="connsiteY2" fmla="*/ 0 h 1210235"/>
              <a:gd name="connsiteX3" fmla="*/ 1461388 w 3666565"/>
              <a:gd name="connsiteY3" fmla="*/ 0 h 1210235"/>
              <a:gd name="connsiteX4" fmla="*/ 1875186 w 3666565"/>
              <a:gd name="connsiteY4" fmla="*/ 0 h 1210235"/>
              <a:gd name="connsiteX5" fmla="*/ 2472312 w 3666565"/>
              <a:gd name="connsiteY5" fmla="*/ 0 h 1210235"/>
              <a:gd name="connsiteX6" fmla="*/ 2959442 w 3666565"/>
              <a:gd name="connsiteY6" fmla="*/ 0 h 1210235"/>
              <a:gd name="connsiteX7" fmla="*/ 3666565 w 3666565"/>
              <a:gd name="connsiteY7" fmla="*/ 0 h 1210235"/>
              <a:gd name="connsiteX8" fmla="*/ 3666565 w 3666565"/>
              <a:gd name="connsiteY8" fmla="*/ 367105 h 1210235"/>
              <a:gd name="connsiteX9" fmla="*/ 3666565 w 3666565"/>
              <a:gd name="connsiteY9" fmla="*/ 758414 h 1210235"/>
              <a:gd name="connsiteX10" fmla="*/ 3666565 w 3666565"/>
              <a:gd name="connsiteY10" fmla="*/ 1210235 h 1210235"/>
              <a:gd name="connsiteX11" fmla="*/ 3069439 w 3666565"/>
              <a:gd name="connsiteY11" fmla="*/ 1210235 h 1210235"/>
              <a:gd name="connsiteX12" fmla="*/ 2508978 w 3666565"/>
              <a:gd name="connsiteY12" fmla="*/ 1210235 h 1210235"/>
              <a:gd name="connsiteX13" fmla="*/ 2095180 w 3666565"/>
              <a:gd name="connsiteY13" fmla="*/ 1210235 h 1210235"/>
              <a:gd name="connsiteX14" fmla="*/ 1571385 w 3666565"/>
              <a:gd name="connsiteY14" fmla="*/ 1210235 h 1210235"/>
              <a:gd name="connsiteX15" fmla="*/ 974259 w 3666565"/>
              <a:gd name="connsiteY15" fmla="*/ 1210235 h 1210235"/>
              <a:gd name="connsiteX16" fmla="*/ 0 w 3666565"/>
              <a:gd name="connsiteY16" fmla="*/ 1210235 h 1210235"/>
              <a:gd name="connsiteX17" fmla="*/ 0 w 3666565"/>
              <a:gd name="connsiteY17" fmla="*/ 843130 h 1210235"/>
              <a:gd name="connsiteX18" fmla="*/ 0 w 3666565"/>
              <a:gd name="connsiteY18" fmla="*/ 427616 h 1210235"/>
              <a:gd name="connsiteX19" fmla="*/ 0 w 3666565"/>
              <a:gd name="connsiteY19" fmla="*/ 0 h 121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66565" h="1210235" fill="none" extrusionOk="0">
                <a:moveTo>
                  <a:pt x="0" y="0"/>
                </a:moveTo>
                <a:cubicBezTo>
                  <a:pt x="123923" y="-38195"/>
                  <a:pt x="292715" y="14133"/>
                  <a:pt x="450464" y="0"/>
                </a:cubicBezTo>
                <a:cubicBezTo>
                  <a:pt x="608213" y="-14133"/>
                  <a:pt x="725735" y="14944"/>
                  <a:pt x="937593" y="0"/>
                </a:cubicBezTo>
                <a:cubicBezTo>
                  <a:pt x="1149451" y="-14944"/>
                  <a:pt x="1314977" y="3471"/>
                  <a:pt x="1461388" y="0"/>
                </a:cubicBezTo>
                <a:cubicBezTo>
                  <a:pt x="1607800" y="-3471"/>
                  <a:pt x="1686926" y="46844"/>
                  <a:pt x="1875186" y="0"/>
                </a:cubicBezTo>
                <a:cubicBezTo>
                  <a:pt x="2063446" y="-46844"/>
                  <a:pt x="2277636" y="58194"/>
                  <a:pt x="2472312" y="0"/>
                </a:cubicBezTo>
                <a:cubicBezTo>
                  <a:pt x="2666988" y="-58194"/>
                  <a:pt x="2842129" y="17386"/>
                  <a:pt x="2959442" y="0"/>
                </a:cubicBezTo>
                <a:cubicBezTo>
                  <a:pt x="3076755" y="-17386"/>
                  <a:pt x="3473228" y="78159"/>
                  <a:pt x="3666565" y="0"/>
                </a:cubicBezTo>
                <a:cubicBezTo>
                  <a:pt x="3669409" y="125196"/>
                  <a:pt x="3630803" y="267784"/>
                  <a:pt x="3666565" y="367105"/>
                </a:cubicBezTo>
                <a:cubicBezTo>
                  <a:pt x="3702327" y="466426"/>
                  <a:pt x="3659832" y="574973"/>
                  <a:pt x="3666565" y="758414"/>
                </a:cubicBezTo>
                <a:cubicBezTo>
                  <a:pt x="3673298" y="941855"/>
                  <a:pt x="3657034" y="1023610"/>
                  <a:pt x="3666565" y="1210235"/>
                </a:cubicBezTo>
                <a:cubicBezTo>
                  <a:pt x="3511624" y="1227816"/>
                  <a:pt x="3215817" y="1153979"/>
                  <a:pt x="3069439" y="1210235"/>
                </a:cubicBezTo>
                <a:cubicBezTo>
                  <a:pt x="2923061" y="1266491"/>
                  <a:pt x="2683742" y="1151954"/>
                  <a:pt x="2508978" y="1210235"/>
                </a:cubicBezTo>
                <a:cubicBezTo>
                  <a:pt x="2334214" y="1268516"/>
                  <a:pt x="2294866" y="1173224"/>
                  <a:pt x="2095180" y="1210235"/>
                </a:cubicBezTo>
                <a:cubicBezTo>
                  <a:pt x="1895494" y="1247246"/>
                  <a:pt x="1741071" y="1164643"/>
                  <a:pt x="1571385" y="1210235"/>
                </a:cubicBezTo>
                <a:cubicBezTo>
                  <a:pt x="1401700" y="1255827"/>
                  <a:pt x="1128635" y="1140098"/>
                  <a:pt x="974259" y="1210235"/>
                </a:cubicBezTo>
                <a:cubicBezTo>
                  <a:pt x="819883" y="1280372"/>
                  <a:pt x="449594" y="1208495"/>
                  <a:pt x="0" y="1210235"/>
                </a:cubicBezTo>
                <a:cubicBezTo>
                  <a:pt x="-6647" y="1064826"/>
                  <a:pt x="25981" y="968829"/>
                  <a:pt x="0" y="843130"/>
                </a:cubicBezTo>
                <a:cubicBezTo>
                  <a:pt x="-25981" y="717431"/>
                  <a:pt x="43345" y="546024"/>
                  <a:pt x="0" y="427616"/>
                </a:cubicBezTo>
                <a:cubicBezTo>
                  <a:pt x="-43345" y="309208"/>
                  <a:pt x="44746" y="209687"/>
                  <a:pt x="0" y="0"/>
                </a:cubicBezTo>
                <a:close/>
              </a:path>
              <a:path w="3666565" h="1210235" stroke="0" extrusionOk="0">
                <a:moveTo>
                  <a:pt x="0" y="0"/>
                </a:moveTo>
                <a:cubicBezTo>
                  <a:pt x="231509" y="-19762"/>
                  <a:pt x="307527" y="17915"/>
                  <a:pt x="597126" y="0"/>
                </a:cubicBezTo>
                <a:cubicBezTo>
                  <a:pt x="886725" y="-17915"/>
                  <a:pt x="989400" y="33378"/>
                  <a:pt x="1120921" y="0"/>
                </a:cubicBezTo>
                <a:cubicBezTo>
                  <a:pt x="1252442" y="-33378"/>
                  <a:pt x="1397599" y="52623"/>
                  <a:pt x="1571385" y="0"/>
                </a:cubicBezTo>
                <a:cubicBezTo>
                  <a:pt x="1745171" y="-52623"/>
                  <a:pt x="1903577" y="30613"/>
                  <a:pt x="2095180" y="0"/>
                </a:cubicBezTo>
                <a:cubicBezTo>
                  <a:pt x="2286783" y="-30613"/>
                  <a:pt x="2514885" y="10661"/>
                  <a:pt x="2692306" y="0"/>
                </a:cubicBezTo>
                <a:cubicBezTo>
                  <a:pt x="2869727" y="-10661"/>
                  <a:pt x="2928284" y="10976"/>
                  <a:pt x="3142770" y="0"/>
                </a:cubicBezTo>
                <a:cubicBezTo>
                  <a:pt x="3357256" y="-10976"/>
                  <a:pt x="3532660" y="5442"/>
                  <a:pt x="3666565" y="0"/>
                </a:cubicBezTo>
                <a:cubicBezTo>
                  <a:pt x="3712317" y="130760"/>
                  <a:pt x="3619150" y="270230"/>
                  <a:pt x="3666565" y="403412"/>
                </a:cubicBezTo>
                <a:cubicBezTo>
                  <a:pt x="3713980" y="536594"/>
                  <a:pt x="3664437" y="703836"/>
                  <a:pt x="3666565" y="794721"/>
                </a:cubicBezTo>
                <a:cubicBezTo>
                  <a:pt x="3668693" y="885606"/>
                  <a:pt x="3658460" y="1004473"/>
                  <a:pt x="3666565" y="1210235"/>
                </a:cubicBezTo>
                <a:cubicBezTo>
                  <a:pt x="3565193" y="1212894"/>
                  <a:pt x="3339137" y="1154412"/>
                  <a:pt x="3179436" y="1210235"/>
                </a:cubicBezTo>
                <a:cubicBezTo>
                  <a:pt x="3019735" y="1266058"/>
                  <a:pt x="2891554" y="1168877"/>
                  <a:pt x="2618975" y="1210235"/>
                </a:cubicBezTo>
                <a:cubicBezTo>
                  <a:pt x="2346396" y="1251593"/>
                  <a:pt x="2295290" y="1201510"/>
                  <a:pt x="2168511" y="1210235"/>
                </a:cubicBezTo>
                <a:cubicBezTo>
                  <a:pt x="2041732" y="1218960"/>
                  <a:pt x="1844279" y="1205130"/>
                  <a:pt x="1681382" y="1210235"/>
                </a:cubicBezTo>
                <a:cubicBezTo>
                  <a:pt x="1518485" y="1215340"/>
                  <a:pt x="1244817" y="1177924"/>
                  <a:pt x="1120921" y="1210235"/>
                </a:cubicBezTo>
                <a:cubicBezTo>
                  <a:pt x="997025" y="1242546"/>
                  <a:pt x="760674" y="1208264"/>
                  <a:pt x="523795" y="1210235"/>
                </a:cubicBezTo>
                <a:cubicBezTo>
                  <a:pt x="286916" y="1212206"/>
                  <a:pt x="135686" y="1185070"/>
                  <a:pt x="0" y="1210235"/>
                </a:cubicBezTo>
                <a:cubicBezTo>
                  <a:pt x="-32781" y="1082442"/>
                  <a:pt x="12927" y="984901"/>
                  <a:pt x="0" y="806823"/>
                </a:cubicBezTo>
                <a:cubicBezTo>
                  <a:pt x="-12927" y="628745"/>
                  <a:pt x="45206" y="557925"/>
                  <a:pt x="0" y="427616"/>
                </a:cubicBezTo>
                <a:cubicBezTo>
                  <a:pt x="-45206" y="297307"/>
                  <a:pt x="8339" y="1278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82550">
            <a:solidFill>
              <a:schemeClr val="accent1">
                <a:shade val="15000"/>
                <a:alpha val="99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9D4A4A1E-90A0-AFDE-C232-2E9757203962}"/>
              </a:ext>
            </a:extLst>
          </p:cNvPr>
          <p:cNvCxnSpPr/>
          <p:nvPr/>
        </p:nvCxnSpPr>
        <p:spPr>
          <a:xfrm rot="16200000" flipH="1">
            <a:off x="-1205753" y="2182905"/>
            <a:ext cx="5091953" cy="1712259"/>
          </a:xfrm>
          <a:prstGeom prst="curvedConnector3">
            <a:avLst>
              <a:gd name="adj1" fmla="val 42782"/>
            </a:avLst>
          </a:prstGeom>
          <a:ln w="85725" cmpd="thinThick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ctagon 13">
            <a:extLst>
              <a:ext uri="{FF2B5EF4-FFF2-40B4-BE49-F238E27FC236}">
                <a16:creationId xmlns:a16="http://schemas.microsoft.com/office/drawing/2014/main" id="{3334B972-C9EF-9758-A2F7-ECE95C488595}"/>
              </a:ext>
            </a:extLst>
          </p:cNvPr>
          <p:cNvSpPr/>
          <p:nvPr/>
        </p:nvSpPr>
        <p:spPr>
          <a:xfrm rot="18679588">
            <a:off x="8794412" y="4379061"/>
            <a:ext cx="833718" cy="815788"/>
          </a:xfrm>
          <a:custGeom>
            <a:avLst/>
            <a:gdLst>
              <a:gd name="connsiteX0" fmla="*/ 0 w 833718"/>
              <a:gd name="connsiteY0" fmla="*/ 238936 h 815788"/>
              <a:gd name="connsiteX1" fmla="*/ 238936 w 833718"/>
              <a:gd name="connsiteY1" fmla="*/ 0 h 815788"/>
              <a:gd name="connsiteX2" fmla="*/ 594782 w 833718"/>
              <a:gd name="connsiteY2" fmla="*/ 0 h 815788"/>
              <a:gd name="connsiteX3" fmla="*/ 833718 w 833718"/>
              <a:gd name="connsiteY3" fmla="*/ 238936 h 815788"/>
              <a:gd name="connsiteX4" fmla="*/ 833718 w 833718"/>
              <a:gd name="connsiteY4" fmla="*/ 576852 h 815788"/>
              <a:gd name="connsiteX5" fmla="*/ 594782 w 833718"/>
              <a:gd name="connsiteY5" fmla="*/ 815788 h 815788"/>
              <a:gd name="connsiteX6" fmla="*/ 238936 w 833718"/>
              <a:gd name="connsiteY6" fmla="*/ 815788 h 815788"/>
              <a:gd name="connsiteX7" fmla="*/ 0 w 833718"/>
              <a:gd name="connsiteY7" fmla="*/ 576852 h 815788"/>
              <a:gd name="connsiteX8" fmla="*/ 0 w 833718"/>
              <a:gd name="connsiteY8" fmla="*/ 238936 h 8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18" h="815788" fill="none" extrusionOk="0">
                <a:moveTo>
                  <a:pt x="0" y="238936"/>
                </a:moveTo>
                <a:cubicBezTo>
                  <a:pt x="41223" y="172110"/>
                  <a:pt x="203761" y="73949"/>
                  <a:pt x="238936" y="0"/>
                </a:cubicBezTo>
                <a:cubicBezTo>
                  <a:pt x="371449" y="-26536"/>
                  <a:pt x="436863" y="9216"/>
                  <a:pt x="594782" y="0"/>
                </a:cubicBezTo>
                <a:cubicBezTo>
                  <a:pt x="687061" y="45498"/>
                  <a:pt x="767259" y="172780"/>
                  <a:pt x="833718" y="238936"/>
                </a:cubicBezTo>
                <a:cubicBezTo>
                  <a:pt x="849301" y="326518"/>
                  <a:pt x="827405" y="461268"/>
                  <a:pt x="833718" y="576852"/>
                </a:cubicBezTo>
                <a:cubicBezTo>
                  <a:pt x="758877" y="659320"/>
                  <a:pt x="638276" y="740038"/>
                  <a:pt x="594782" y="815788"/>
                </a:cubicBezTo>
                <a:cubicBezTo>
                  <a:pt x="497247" y="847585"/>
                  <a:pt x="362152" y="789219"/>
                  <a:pt x="238936" y="815788"/>
                </a:cubicBezTo>
                <a:cubicBezTo>
                  <a:pt x="130132" y="733167"/>
                  <a:pt x="129776" y="665430"/>
                  <a:pt x="0" y="576852"/>
                </a:cubicBezTo>
                <a:cubicBezTo>
                  <a:pt x="-36178" y="421570"/>
                  <a:pt x="6805" y="404540"/>
                  <a:pt x="0" y="238936"/>
                </a:cubicBezTo>
                <a:close/>
              </a:path>
              <a:path w="833718" h="815788" stroke="0" extrusionOk="0">
                <a:moveTo>
                  <a:pt x="0" y="238936"/>
                </a:moveTo>
                <a:cubicBezTo>
                  <a:pt x="93508" y="137431"/>
                  <a:pt x="177298" y="68651"/>
                  <a:pt x="238936" y="0"/>
                </a:cubicBezTo>
                <a:cubicBezTo>
                  <a:pt x="329332" y="-17173"/>
                  <a:pt x="506986" y="20094"/>
                  <a:pt x="594782" y="0"/>
                </a:cubicBezTo>
                <a:cubicBezTo>
                  <a:pt x="690302" y="53630"/>
                  <a:pt x="755887" y="215198"/>
                  <a:pt x="833718" y="238936"/>
                </a:cubicBezTo>
                <a:cubicBezTo>
                  <a:pt x="872202" y="388582"/>
                  <a:pt x="829939" y="493509"/>
                  <a:pt x="833718" y="576852"/>
                </a:cubicBezTo>
                <a:cubicBezTo>
                  <a:pt x="733763" y="689274"/>
                  <a:pt x="696844" y="706326"/>
                  <a:pt x="594782" y="815788"/>
                </a:cubicBezTo>
                <a:cubicBezTo>
                  <a:pt x="500121" y="840855"/>
                  <a:pt x="394135" y="792890"/>
                  <a:pt x="238936" y="815788"/>
                </a:cubicBezTo>
                <a:cubicBezTo>
                  <a:pt x="118938" y="736228"/>
                  <a:pt x="74054" y="634465"/>
                  <a:pt x="0" y="576852"/>
                </a:cubicBezTo>
                <a:cubicBezTo>
                  <a:pt x="-2296" y="444853"/>
                  <a:pt x="35905" y="364817"/>
                  <a:pt x="0" y="238936"/>
                </a:cubicBezTo>
                <a:close/>
              </a:path>
            </a:pathLst>
          </a:custGeom>
          <a:solidFill>
            <a:schemeClr val="accent2"/>
          </a:solidFill>
          <a:ln w="444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26646710">
                  <a:prstGeom prst="octag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ctagon 16">
            <a:extLst>
              <a:ext uri="{FF2B5EF4-FFF2-40B4-BE49-F238E27FC236}">
                <a16:creationId xmlns:a16="http://schemas.microsoft.com/office/drawing/2014/main" id="{C22E0A06-BC56-859E-9304-C4BCEFDE92C7}"/>
              </a:ext>
            </a:extLst>
          </p:cNvPr>
          <p:cNvSpPr/>
          <p:nvPr/>
        </p:nvSpPr>
        <p:spPr>
          <a:xfrm rot="20370227">
            <a:off x="9490262" y="3473741"/>
            <a:ext cx="833718" cy="815788"/>
          </a:xfrm>
          <a:custGeom>
            <a:avLst/>
            <a:gdLst>
              <a:gd name="connsiteX0" fmla="*/ 0 w 833718"/>
              <a:gd name="connsiteY0" fmla="*/ 238936 h 815788"/>
              <a:gd name="connsiteX1" fmla="*/ 238936 w 833718"/>
              <a:gd name="connsiteY1" fmla="*/ 0 h 815788"/>
              <a:gd name="connsiteX2" fmla="*/ 594782 w 833718"/>
              <a:gd name="connsiteY2" fmla="*/ 0 h 815788"/>
              <a:gd name="connsiteX3" fmla="*/ 833718 w 833718"/>
              <a:gd name="connsiteY3" fmla="*/ 238936 h 815788"/>
              <a:gd name="connsiteX4" fmla="*/ 833718 w 833718"/>
              <a:gd name="connsiteY4" fmla="*/ 576852 h 815788"/>
              <a:gd name="connsiteX5" fmla="*/ 594782 w 833718"/>
              <a:gd name="connsiteY5" fmla="*/ 815788 h 815788"/>
              <a:gd name="connsiteX6" fmla="*/ 238936 w 833718"/>
              <a:gd name="connsiteY6" fmla="*/ 815788 h 815788"/>
              <a:gd name="connsiteX7" fmla="*/ 0 w 833718"/>
              <a:gd name="connsiteY7" fmla="*/ 576852 h 815788"/>
              <a:gd name="connsiteX8" fmla="*/ 0 w 833718"/>
              <a:gd name="connsiteY8" fmla="*/ 238936 h 8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18" h="815788" fill="none" extrusionOk="0">
                <a:moveTo>
                  <a:pt x="0" y="238936"/>
                </a:moveTo>
                <a:cubicBezTo>
                  <a:pt x="41223" y="172110"/>
                  <a:pt x="203761" y="73949"/>
                  <a:pt x="238936" y="0"/>
                </a:cubicBezTo>
                <a:cubicBezTo>
                  <a:pt x="371449" y="-26536"/>
                  <a:pt x="436863" y="9216"/>
                  <a:pt x="594782" y="0"/>
                </a:cubicBezTo>
                <a:cubicBezTo>
                  <a:pt x="687061" y="45498"/>
                  <a:pt x="767259" y="172780"/>
                  <a:pt x="833718" y="238936"/>
                </a:cubicBezTo>
                <a:cubicBezTo>
                  <a:pt x="849301" y="326518"/>
                  <a:pt x="827405" y="461268"/>
                  <a:pt x="833718" y="576852"/>
                </a:cubicBezTo>
                <a:cubicBezTo>
                  <a:pt x="758877" y="659320"/>
                  <a:pt x="638276" y="740038"/>
                  <a:pt x="594782" y="815788"/>
                </a:cubicBezTo>
                <a:cubicBezTo>
                  <a:pt x="497247" y="847585"/>
                  <a:pt x="362152" y="789219"/>
                  <a:pt x="238936" y="815788"/>
                </a:cubicBezTo>
                <a:cubicBezTo>
                  <a:pt x="130132" y="733167"/>
                  <a:pt x="129776" y="665430"/>
                  <a:pt x="0" y="576852"/>
                </a:cubicBezTo>
                <a:cubicBezTo>
                  <a:pt x="-36178" y="421570"/>
                  <a:pt x="6805" y="404540"/>
                  <a:pt x="0" y="238936"/>
                </a:cubicBezTo>
                <a:close/>
              </a:path>
              <a:path w="833718" h="815788" stroke="0" extrusionOk="0">
                <a:moveTo>
                  <a:pt x="0" y="238936"/>
                </a:moveTo>
                <a:cubicBezTo>
                  <a:pt x="93508" y="137431"/>
                  <a:pt x="177298" y="68651"/>
                  <a:pt x="238936" y="0"/>
                </a:cubicBezTo>
                <a:cubicBezTo>
                  <a:pt x="329332" y="-17173"/>
                  <a:pt x="506986" y="20094"/>
                  <a:pt x="594782" y="0"/>
                </a:cubicBezTo>
                <a:cubicBezTo>
                  <a:pt x="690302" y="53630"/>
                  <a:pt x="755887" y="215198"/>
                  <a:pt x="833718" y="238936"/>
                </a:cubicBezTo>
                <a:cubicBezTo>
                  <a:pt x="872202" y="388582"/>
                  <a:pt x="829939" y="493509"/>
                  <a:pt x="833718" y="576852"/>
                </a:cubicBezTo>
                <a:cubicBezTo>
                  <a:pt x="733763" y="689274"/>
                  <a:pt x="696844" y="706326"/>
                  <a:pt x="594782" y="815788"/>
                </a:cubicBezTo>
                <a:cubicBezTo>
                  <a:pt x="500121" y="840855"/>
                  <a:pt x="394135" y="792890"/>
                  <a:pt x="238936" y="815788"/>
                </a:cubicBezTo>
                <a:cubicBezTo>
                  <a:pt x="118938" y="736228"/>
                  <a:pt x="74054" y="634465"/>
                  <a:pt x="0" y="576852"/>
                </a:cubicBezTo>
                <a:cubicBezTo>
                  <a:pt x="-2296" y="444853"/>
                  <a:pt x="35905" y="364817"/>
                  <a:pt x="0" y="238936"/>
                </a:cubicBezTo>
                <a:close/>
              </a:path>
            </a:pathLst>
          </a:custGeom>
          <a:solidFill>
            <a:schemeClr val="accent2"/>
          </a:solidFill>
          <a:ln w="444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26646710">
                  <a:prstGeom prst="octag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ctagon 17">
            <a:extLst>
              <a:ext uri="{FF2B5EF4-FFF2-40B4-BE49-F238E27FC236}">
                <a16:creationId xmlns:a16="http://schemas.microsoft.com/office/drawing/2014/main" id="{A90801E3-2A0F-25DD-2E2A-A48AB6C78CDD}"/>
              </a:ext>
            </a:extLst>
          </p:cNvPr>
          <p:cNvSpPr/>
          <p:nvPr/>
        </p:nvSpPr>
        <p:spPr>
          <a:xfrm rot="12524861">
            <a:off x="9980611" y="2753857"/>
            <a:ext cx="1016188" cy="655336"/>
          </a:xfrm>
          <a:custGeom>
            <a:avLst/>
            <a:gdLst>
              <a:gd name="connsiteX0" fmla="*/ 0 w 1016188"/>
              <a:gd name="connsiteY0" fmla="*/ 191941 h 655336"/>
              <a:gd name="connsiteX1" fmla="*/ 191941 w 1016188"/>
              <a:gd name="connsiteY1" fmla="*/ 0 h 655336"/>
              <a:gd name="connsiteX2" fmla="*/ 501771 w 1016188"/>
              <a:gd name="connsiteY2" fmla="*/ 0 h 655336"/>
              <a:gd name="connsiteX3" fmla="*/ 824247 w 1016188"/>
              <a:gd name="connsiteY3" fmla="*/ 0 h 655336"/>
              <a:gd name="connsiteX4" fmla="*/ 1016188 w 1016188"/>
              <a:gd name="connsiteY4" fmla="*/ 191941 h 655336"/>
              <a:gd name="connsiteX5" fmla="*/ 1016188 w 1016188"/>
              <a:gd name="connsiteY5" fmla="*/ 463395 h 655336"/>
              <a:gd name="connsiteX6" fmla="*/ 824247 w 1016188"/>
              <a:gd name="connsiteY6" fmla="*/ 655336 h 655336"/>
              <a:gd name="connsiteX7" fmla="*/ 520740 w 1016188"/>
              <a:gd name="connsiteY7" fmla="*/ 655336 h 655336"/>
              <a:gd name="connsiteX8" fmla="*/ 191941 w 1016188"/>
              <a:gd name="connsiteY8" fmla="*/ 655336 h 655336"/>
              <a:gd name="connsiteX9" fmla="*/ 0 w 1016188"/>
              <a:gd name="connsiteY9" fmla="*/ 463395 h 655336"/>
              <a:gd name="connsiteX10" fmla="*/ 0 w 1016188"/>
              <a:gd name="connsiteY10" fmla="*/ 191941 h 65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6188" h="655336" fill="none" extrusionOk="0">
                <a:moveTo>
                  <a:pt x="0" y="191941"/>
                </a:moveTo>
                <a:cubicBezTo>
                  <a:pt x="78594" y="94606"/>
                  <a:pt x="132578" y="75320"/>
                  <a:pt x="191941" y="0"/>
                </a:cubicBezTo>
                <a:cubicBezTo>
                  <a:pt x="257140" y="-13898"/>
                  <a:pt x="418911" y="2491"/>
                  <a:pt x="501771" y="0"/>
                </a:cubicBezTo>
                <a:cubicBezTo>
                  <a:pt x="584631" y="-2491"/>
                  <a:pt x="698740" y="20102"/>
                  <a:pt x="824247" y="0"/>
                </a:cubicBezTo>
                <a:cubicBezTo>
                  <a:pt x="921322" y="94287"/>
                  <a:pt x="920780" y="105802"/>
                  <a:pt x="1016188" y="191941"/>
                </a:cubicBezTo>
                <a:cubicBezTo>
                  <a:pt x="1042884" y="253437"/>
                  <a:pt x="999296" y="384203"/>
                  <a:pt x="1016188" y="463395"/>
                </a:cubicBezTo>
                <a:cubicBezTo>
                  <a:pt x="939699" y="549880"/>
                  <a:pt x="880460" y="581046"/>
                  <a:pt x="824247" y="655336"/>
                </a:cubicBezTo>
                <a:cubicBezTo>
                  <a:pt x="744374" y="662254"/>
                  <a:pt x="610828" y="645940"/>
                  <a:pt x="520740" y="655336"/>
                </a:cubicBezTo>
                <a:cubicBezTo>
                  <a:pt x="430652" y="664732"/>
                  <a:pt x="290725" y="623074"/>
                  <a:pt x="191941" y="655336"/>
                </a:cubicBezTo>
                <a:cubicBezTo>
                  <a:pt x="102551" y="586117"/>
                  <a:pt x="88602" y="512155"/>
                  <a:pt x="0" y="463395"/>
                </a:cubicBezTo>
                <a:cubicBezTo>
                  <a:pt x="-24634" y="392662"/>
                  <a:pt x="12146" y="260118"/>
                  <a:pt x="0" y="191941"/>
                </a:cubicBezTo>
                <a:close/>
              </a:path>
              <a:path w="1016188" h="655336" stroke="0" extrusionOk="0">
                <a:moveTo>
                  <a:pt x="0" y="191941"/>
                </a:moveTo>
                <a:cubicBezTo>
                  <a:pt x="76501" y="110286"/>
                  <a:pt x="146661" y="60742"/>
                  <a:pt x="191941" y="0"/>
                </a:cubicBezTo>
                <a:cubicBezTo>
                  <a:pt x="302672" y="-34087"/>
                  <a:pt x="367235" y="4135"/>
                  <a:pt x="489125" y="0"/>
                </a:cubicBezTo>
                <a:cubicBezTo>
                  <a:pt x="611015" y="-4135"/>
                  <a:pt x="726729" y="4210"/>
                  <a:pt x="824247" y="0"/>
                </a:cubicBezTo>
                <a:cubicBezTo>
                  <a:pt x="895996" y="61387"/>
                  <a:pt x="914914" y="125975"/>
                  <a:pt x="1016188" y="191941"/>
                </a:cubicBezTo>
                <a:cubicBezTo>
                  <a:pt x="1041143" y="325267"/>
                  <a:pt x="1004778" y="344618"/>
                  <a:pt x="1016188" y="463395"/>
                </a:cubicBezTo>
                <a:cubicBezTo>
                  <a:pt x="979702" y="509175"/>
                  <a:pt x="861251" y="597879"/>
                  <a:pt x="824247" y="655336"/>
                </a:cubicBezTo>
                <a:cubicBezTo>
                  <a:pt x="744592" y="665401"/>
                  <a:pt x="583629" y="621674"/>
                  <a:pt x="514417" y="655336"/>
                </a:cubicBezTo>
                <a:cubicBezTo>
                  <a:pt x="445205" y="688998"/>
                  <a:pt x="259978" y="621648"/>
                  <a:pt x="191941" y="655336"/>
                </a:cubicBezTo>
                <a:cubicBezTo>
                  <a:pt x="110962" y="607632"/>
                  <a:pt x="92822" y="532410"/>
                  <a:pt x="0" y="463395"/>
                </a:cubicBezTo>
                <a:cubicBezTo>
                  <a:pt x="-4499" y="357669"/>
                  <a:pt x="22444" y="317665"/>
                  <a:pt x="0" y="191941"/>
                </a:cubicBezTo>
                <a:close/>
              </a:path>
            </a:pathLst>
          </a:custGeom>
          <a:solidFill>
            <a:schemeClr val="accent2"/>
          </a:solidFill>
          <a:ln w="444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126646710">
                  <a:prstGeom prst="octagon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68D8243-F9F4-8A20-895D-01E94AD1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5" y="3236649"/>
            <a:ext cx="1551391" cy="1047189"/>
          </a:xfrm>
          <a:prstGeom prst="rect">
            <a:avLst/>
          </a:prstGeom>
          <a:solidFill>
            <a:schemeClr val="bg2"/>
          </a:solidFill>
          <a:ln w="50800">
            <a:solidFill>
              <a:schemeClr val="accent6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7EE38D-F472-9B26-ADA8-1D0337B95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0931" y="593066"/>
            <a:ext cx="1719423" cy="965397"/>
          </a:xfrm>
          <a:prstGeom prst="rect">
            <a:avLst/>
          </a:prstGeom>
          <a:ln w="50800"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D32236-9977-C105-D6D2-56A661B1DE30}"/>
              </a:ext>
            </a:extLst>
          </p:cNvPr>
          <p:cNvSpPr txBox="1"/>
          <p:nvPr/>
        </p:nvSpPr>
        <p:spPr>
          <a:xfrm rot="10800000">
            <a:off x="5516408" y="4665275"/>
            <a:ext cx="1883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dirty="0">
                <a:latin typeface="Blackadder ITC" panose="04020505051007020D02" pitchFamily="8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187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A8A831-FC2D-451A-9D8D-643883E45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F836D-5CEE-748C-68C5-2F7FF47D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447" y="477425"/>
            <a:ext cx="3446956" cy="2167520"/>
          </a:xfrm>
        </p:spPr>
        <p:txBody>
          <a:bodyPr>
            <a:noAutofit/>
          </a:bodyPr>
          <a:lstStyle/>
          <a:p>
            <a:r>
              <a:rPr lang="en-GB" sz="6600" b="1" dirty="0"/>
              <a:t>The Oulipo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397890-33FC-4E0C-ABF1-4DE3123CB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A00A1BD-BA65-45A3-A593-5AF49D47E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295BF-5434-2821-DFC5-661713E43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69" y="2768723"/>
            <a:ext cx="3443408" cy="1227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(</a:t>
            </a:r>
            <a:r>
              <a:rPr lang="en-GB" b="1" dirty="0" err="1"/>
              <a:t>Ouvroir</a:t>
            </a:r>
            <a:r>
              <a:rPr lang="en-GB" b="1" dirty="0"/>
              <a:t> de </a:t>
            </a:r>
            <a:r>
              <a:rPr lang="en-GB" b="1" dirty="0" err="1"/>
              <a:t>littérature</a:t>
            </a:r>
            <a:r>
              <a:rPr lang="en-GB" b="1" dirty="0"/>
              <a:t> </a:t>
            </a:r>
            <a:r>
              <a:rPr lang="en-GB" b="1" dirty="0" err="1"/>
              <a:t>potentielle</a:t>
            </a:r>
            <a:r>
              <a:rPr lang="en-GB" b="1" dirty="0"/>
              <a:t> – workshop of potential literature) </a:t>
            </a:r>
          </a:p>
          <a:p>
            <a:pPr marL="0" indent="0">
              <a:buNone/>
            </a:pPr>
            <a:endParaRPr lang="en-GB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C56392-A54C-4DED-90C0-80CFB04F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D1BF19-2BA7-44B8-B8A9-C2BBE399A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88BB55-C390-4DDD-8F9F-3C7305675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4E53649-14A5-4FE1-965B-1020C97A0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099"/>
            <a:ext cx="5127476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purple background&#10;&#10;Description automatically generated">
            <a:extLst>
              <a:ext uri="{FF2B5EF4-FFF2-40B4-BE49-F238E27FC236}">
                <a16:creationId xmlns:a16="http://schemas.microsoft.com/office/drawing/2014/main" id="{225835FA-04E6-0F85-D4EE-22D74C1B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07168" y="3229395"/>
            <a:ext cx="1198041" cy="1729640"/>
          </a:xfrm>
          <a:prstGeom prst="rect">
            <a:avLst/>
          </a:prstGeom>
        </p:spPr>
      </p:pic>
      <p:pic>
        <p:nvPicPr>
          <p:cNvPr id="5" name="Picture 4" descr="A person wearing glasses and a coat&#10;&#10;Description automatically generated">
            <a:extLst>
              <a:ext uri="{FF2B5EF4-FFF2-40B4-BE49-F238E27FC236}">
                <a16:creationId xmlns:a16="http://schemas.microsoft.com/office/drawing/2014/main" id="{CBDD4691-6D3F-BD5F-23BB-DB9316A02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806" y="1317877"/>
            <a:ext cx="2328670" cy="1671143"/>
          </a:xfrm>
          <a:prstGeom prst="rect">
            <a:avLst/>
          </a:prstGeom>
        </p:spPr>
      </p:pic>
      <p:pic>
        <p:nvPicPr>
          <p:cNvPr id="7" name="Picture 6" descr="A poster with text overlay of different poses&#10;&#10;Description automatically generated with medium confidence">
            <a:extLst>
              <a:ext uri="{FF2B5EF4-FFF2-40B4-BE49-F238E27FC236}">
                <a16:creationId xmlns:a16="http://schemas.microsoft.com/office/drawing/2014/main" id="{07E4A902-6C98-34FF-0021-33C938F0B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2196" y="1317879"/>
            <a:ext cx="1207986" cy="1671142"/>
          </a:xfrm>
          <a:prstGeom prst="rect">
            <a:avLst/>
          </a:prstGeom>
        </p:spPr>
      </p:pic>
      <p:pic>
        <p:nvPicPr>
          <p:cNvPr id="4" name="Picture 3" descr="A person with curly hair and beard&#10;&#10;Description automatically generated">
            <a:extLst>
              <a:ext uri="{FF2B5EF4-FFF2-40B4-BE49-F238E27FC236}">
                <a16:creationId xmlns:a16="http://schemas.microsoft.com/office/drawing/2014/main" id="{73B05559-7F67-72FC-E7D9-9076A5028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3174" y="3229394"/>
            <a:ext cx="2332303" cy="172964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C85F5A-E5C0-4E94-B3AC-1046640C4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F813FE-57E6-4F64-80A7-272A9B1B3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AE0ACB-D165-0079-4D3A-1EB1B9BAD30E}"/>
              </a:ext>
            </a:extLst>
          </p:cNvPr>
          <p:cNvSpPr txBox="1"/>
          <p:nvPr/>
        </p:nvSpPr>
        <p:spPr>
          <a:xfrm>
            <a:off x="321851" y="4466973"/>
            <a:ext cx="41367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Queneau on Oulipians: ‘rats who construct the labyrinth from which they plan to escape.’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63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80B8EF-38B6-5818-6382-9666D4631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197224"/>
            <a:ext cx="6557818" cy="56936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EABC3C-BD58-1EE0-3D2C-5AAFE6942A3C}"/>
              </a:ext>
            </a:extLst>
          </p:cNvPr>
          <p:cNvSpPr txBox="1"/>
          <p:nvPr/>
        </p:nvSpPr>
        <p:spPr>
          <a:xfrm rot="16200000">
            <a:off x="7231718" y="1410821"/>
            <a:ext cx="3535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Infinity</a:t>
            </a:r>
            <a:endParaRPr lang="en-GB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C9533-643A-DFAD-21A5-A82EF466D2EB}"/>
              </a:ext>
            </a:extLst>
          </p:cNvPr>
          <p:cNvSpPr txBox="1"/>
          <p:nvPr/>
        </p:nvSpPr>
        <p:spPr>
          <a:xfrm rot="5400000">
            <a:off x="8362538" y="3824786"/>
            <a:ext cx="31758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Poem</a:t>
            </a: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7A7BBE81-B8FF-08B6-ECF5-EA78DA81F3B0}"/>
              </a:ext>
            </a:extLst>
          </p:cNvPr>
          <p:cNvSpPr/>
          <p:nvPr/>
        </p:nvSpPr>
        <p:spPr>
          <a:xfrm rot="13901654" flipH="1">
            <a:off x="10123574" y="770528"/>
            <a:ext cx="1714068" cy="1976718"/>
          </a:xfrm>
          <a:custGeom>
            <a:avLst/>
            <a:gdLst>
              <a:gd name="connsiteX0" fmla="*/ 1285551 w 1714068"/>
              <a:gd name="connsiteY0" fmla="*/ 0 h 1976718"/>
              <a:gd name="connsiteX1" fmla="*/ 1701330 w 1714068"/>
              <a:gd name="connsiteY1" fmla="*/ 428517 h 1976718"/>
              <a:gd name="connsiteX2" fmla="*/ 1487072 w 1714068"/>
              <a:gd name="connsiteY2" fmla="*/ 428517 h 1976718"/>
              <a:gd name="connsiteX3" fmla="*/ 749905 w 1714068"/>
              <a:gd name="connsiteY3" fmla="*/ 1811692 h 1976718"/>
              <a:gd name="connsiteX4" fmla="*/ 1058555 w 1714068"/>
              <a:gd name="connsiteY4" fmla="*/ 428517 h 1976718"/>
              <a:gd name="connsiteX5" fmla="*/ 844296 w 1714068"/>
              <a:gd name="connsiteY5" fmla="*/ 428517 h 1976718"/>
              <a:gd name="connsiteX6" fmla="*/ 1285551 w 1714068"/>
              <a:gd name="connsiteY6" fmla="*/ 0 h 1976718"/>
              <a:gd name="connsiteX0" fmla="*/ 535646 w 1714068"/>
              <a:gd name="connsiteY0" fmla="*/ 1976718 h 1976718"/>
              <a:gd name="connsiteX1" fmla="*/ 0 w 1714068"/>
              <a:gd name="connsiteY1" fmla="*/ 0 h 1976718"/>
              <a:gd name="connsiteX2" fmla="*/ 428517 w 1714068"/>
              <a:gd name="connsiteY2" fmla="*/ 0 h 1976718"/>
              <a:gd name="connsiteX3" fmla="*/ 964163 w 1714068"/>
              <a:gd name="connsiteY3" fmla="*/ 1976718 h 1976718"/>
              <a:gd name="connsiteX4" fmla="*/ 535646 w 1714068"/>
              <a:gd name="connsiteY4" fmla="*/ 1976718 h 1976718"/>
              <a:gd name="connsiteX0" fmla="*/ 749905 w 1714068"/>
              <a:gd name="connsiteY0" fmla="*/ 1811692 h 1976718"/>
              <a:gd name="connsiteX1" fmla="*/ 1058555 w 1714068"/>
              <a:gd name="connsiteY1" fmla="*/ 428517 h 1976718"/>
              <a:gd name="connsiteX2" fmla="*/ 844296 w 1714068"/>
              <a:gd name="connsiteY2" fmla="*/ 428517 h 1976718"/>
              <a:gd name="connsiteX3" fmla="*/ 1285551 w 1714068"/>
              <a:gd name="connsiteY3" fmla="*/ 0 h 1976718"/>
              <a:gd name="connsiteX4" fmla="*/ 1701330 w 1714068"/>
              <a:gd name="connsiteY4" fmla="*/ 428517 h 1976718"/>
              <a:gd name="connsiteX5" fmla="*/ 1487072 w 1714068"/>
              <a:gd name="connsiteY5" fmla="*/ 428517 h 1976718"/>
              <a:gd name="connsiteX6" fmla="*/ 964164 w 1714068"/>
              <a:gd name="connsiteY6" fmla="*/ 1976718 h 1976718"/>
              <a:gd name="connsiteX7" fmla="*/ 535646 w 1714068"/>
              <a:gd name="connsiteY7" fmla="*/ 1976718 h 1976718"/>
              <a:gd name="connsiteX8" fmla="*/ 0 w 1714068"/>
              <a:gd name="connsiteY8" fmla="*/ 0 h 1976718"/>
              <a:gd name="connsiteX9" fmla="*/ 428517 w 1714068"/>
              <a:gd name="connsiteY9" fmla="*/ 0 h 1976718"/>
              <a:gd name="connsiteX10" fmla="*/ 964163 w 1714068"/>
              <a:gd name="connsiteY10" fmla="*/ 1976718 h 19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4068" h="1976718" stroke="0" extrusionOk="0">
                <a:moveTo>
                  <a:pt x="1285551" y="0"/>
                </a:moveTo>
                <a:cubicBezTo>
                  <a:pt x="1356767" y="122620"/>
                  <a:pt x="1544120" y="202318"/>
                  <a:pt x="1701330" y="428517"/>
                </a:cubicBezTo>
                <a:cubicBezTo>
                  <a:pt x="1663989" y="439475"/>
                  <a:pt x="1525415" y="441138"/>
                  <a:pt x="1487072" y="428517"/>
                </a:cubicBezTo>
                <a:cubicBezTo>
                  <a:pt x="1387361" y="1668814"/>
                  <a:pt x="1044639" y="2387633"/>
                  <a:pt x="749905" y="1811692"/>
                </a:cubicBezTo>
                <a:cubicBezTo>
                  <a:pt x="876875" y="1542718"/>
                  <a:pt x="1113812" y="1089190"/>
                  <a:pt x="1058555" y="428517"/>
                </a:cubicBezTo>
                <a:cubicBezTo>
                  <a:pt x="977777" y="430606"/>
                  <a:pt x="880036" y="446167"/>
                  <a:pt x="844296" y="428517"/>
                </a:cubicBezTo>
                <a:cubicBezTo>
                  <a:pt x="1012654" y="227087"/>
                  <a:pt x="1184216" y="72198"/>
                  <a:pt x="1285551" y="0"/>
                </a:cubicBezTo>
                <a:close/>
              </a:path>
              <a:path w="1714068" h="1976718" fill="darkenLess" stroke="0" extrusionOk="0">
                <a:moveTo>
                  <a:pt x="535646" y="1976718"/>
                </a:moveTo>
                <a:cubicBezTo>
                  <a:pt x="232405" y="1906033"/>
                  <a:pt x="-42931" y="1151372"/>
                  <a:pt x="0" y="0"/>
                </a:cubicBezTo>
                <a:cubicBezTo>
                  <a:pt x="89401" y="34415"/>
                  <a:pt x="214891" y="-8192"/>
                  <a:pt x="428517" y="0"/>
                </a:cubicBezTo>
                <a:cubicBezTo>
                  <a:pt x="407150" y="1088255"/>
                  <a:pt x="694452" y="1998077"/>
                  <a:pt x="964163" y="1976718"/>
                </a:cubicBezTo>
                <a:cubicBezTo>
                  <a:pt x="837206" y="1945600"/>
                  <a:pt x="654271" y="1961986"/>
                  <a:pt x="535646" y="1976718"/>
                </a:cubicBezTo>
                <a:close/>
              </a:path>
              <a:path w="1714068" h="1976718" fill="none" extrusionOk="0">
                <a:moveTo>
                  <a:pt x="749905" y="1811692"/>
                </a:moveTo>
                <a:cubicBezTo>
                  <a:pt x="976352" y="1618984"/>
                  <a:pt x="1012967" y="1070691"/>
                  <a:pt x="1058555" y="428517"/>
                </a:cubicBezTo>
                <a:cubicBezTo>
                  <a:pt x="1003221" y="424212"/>
                  <a:pt x="880975" y="434458"/>
                  <a:pt x="844296" y="428517"/>
                </a:cubicBezTo>
                <a:cubicBezTo>
                  <a:pt x="944711" y="342218"/>
                  <a:pt x="1170406" y="152358"/>
                  <a:pt x="1285551" y="0"/>
                </a:cubicBezTo>
                <a:cubicBezTo>
                  <a:pt x="1415391" y="173221"/>
                  <a:pt x="1560174" y="224829"/>
                  <a:pt x="1701330" y="428517"/>
                </a:cubicBezTo>
                <a:cubicBezTo>
                  <a:pt x="1608157" y="446488"/>
                  <a:pt x="1512419" y="421563"/>
                  <a:pt x="1487072" y="428517"/>
                </a:cubicBezTo>
                <a:cubicBezTo>
                  <a:pt x="1468554" y="1306104"/>
                  <a:pt x="1233343" y="1945308"/>
                  <a:pt x="964164" y="1976718"/>
                </a:cubicBezTo>
                <a:cubicBezTo>
                  <a:pt x="827468" y="2001923"/>
                  <a:pt x="716411" y="1973011"/>
                  <a:pt x="535646" y="1976718"/>
                </a:cubicBezTo>
                <a:cubicBezTo>
                  <a:pt x="215713" y="1990234"/>
                  <a:pt x="10542" y="1120275"/>
                  <a:pt x="0" y="0"/>
                </a:cubicBezTo>
                <a:cubicBezTo>
                  <a:pt x="101236" y="-27352"/>
                  <a:pt x="306890" y="-25194"/>
                  <a:pt x="428517" y="0"/>
                </a:cubicBezTo>
                <a:cubicBezTo>
                  <a:pt x="481609" y="1106939"/>
                  <a:pt x="653897" y="1929651"/>
                  <a:pt x="964163" y="1976718"/>
                </a:cubicBezTo>
              </a:path>
              <a:path w="1714068" h="1976718" fill="none" stroke="0" extrusionOk="0">
                <a:moveTo>
                  <a:pt x="749905" y="1811692"/>
                </a:moveTo>
                <a:cubicBezTo>
                  <a:pt x="960241" y="1641451"/>
                  <a:pt x="1081131" y="1118159"/>
                  <a:pt x="1058555" y="428517"/>
                </a:cubicBezTo>
                <a:cubicBezTo>
                  <a:pt x="965959" y="436391"/>
                  <a:pt x="877447" y="435678"/>
                  <a:pt x="844296" y="428517"/>
                </a:cubicBezTo>
                <a:cubicBezTo>
                  <a:pt x="961246" y="302547"/>
                  <a:pt x="1095882" y="224628"/>
                  <a:pt x="1285551" y="0"/>
                </a:cubicBezTo>
                <a:cubicBezTo>
                  <a:pt x="1298886" y="87766"/>
                  <a:pt x="1494401" y="240957"/>
                  <a:pt x="1701330" y="428517"/>
                </a:cubicBezTo>
                <a:cubicBezTo>
                  <a:pt x="1602919" y="442038"/>
                  <a:pt x="1591880" y="432447"/>
                  <a:pt x="1487072" y="428517"/>
                </a:cubicBezTo>
                <a:cubicBezTo>
                  <a:pt x="1415483" y="1363759"/>
                  <a:pt x="1230958" y="1988389"/>
                  <a:pt x="964164" y="1976718"/>
                </a:cubicBezTo>
                <a:cubicBezTo>
                  <a:pt x="822418" y="2004546"/>
                  <a:pt x="742168" y="2011821"/>
                  <a:pt x="535646" y="1976718"/>
                </a:cubicBezTo>
                <a:cubicBezTo>
                  <a:pt x="145641" y="2126226"/>
                  <a:pt x="-115014" y="1097844"/>
                  <a:pt x="0" y="0"/>
                </a:cubicBezTo>
                <a:cubicBezTo>
                  <a:pt x="79952" y="30824"/>
                  <a:pt x="320679" y="36176"/>
                  <a:pt x="428517" y="0"/>
                </a:cubicBezTo>
                <a:cubicBezTo>
                  <a:pt x="436829" y="1044178"/>
                  <a:pt x="641305" y="1975188"/>
                  <a:pt x="964163" y="1976718"/>
                </a:cubicBezTo>
              </a:path>
            </a:pathLst>
          </a:custGeom>
          <a:pattFill prst="dkHorz">
            <a:fgClr>
              <a:schemeClr val="accent5"/>
            </a:fgClr>
            <a:bgClr>
              <a:srgbClr val="002060"/>
            </a:bgClr>
          </a:pattFill>
          <a:ln w="38100">
            <a:extLst>
              <a:ext uri="{C807C97D-BFC1-408E-A445-0C87EB9F89A2}">
                <ask:lineSketchStyleProps xmlns:ask="http://schemas.microsoft.com/office/drawing/2018/sketchyshapes" sd="1219033472">
                  <a:prstGeom prst="curvedUp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0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0923C-D59C-93CB-E49D-A85666BE5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822" y="507423"/>
            <a:ext cx="9520158" cy="1049235"/>
          </a:xfrm>
        </p:spPr>
        <p:txBody>
          <a:bodyPr>
            <a:normAutofit/>
          </a:bodyPr>
          <a:lstStyle/>
          <a:p>
            <a:r>
              <a:rPr lang="en-GB" sz="6000" b="1" strike="sngStrike" spc="600" dirty="0"/>
              <a:t>Lipograms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1981-264A-DF4E-E9E6-0F4A7D5EA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363" y="323274"/>
            <a:ext cx="5043057" cy="6437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/>
              <a:t>To start, or not to start, thus doth our idiom:</a:t>
            </a:r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r>
              <a:rPr lang="en-GB" sz="1900" b="1" dirty="0"/>
              <a:t>If a toil in our mind is too irk-full</a:t>
            </a:r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r>
              <a:rPr lang="en-GB" sz="1900" b="1" dirty="0"/>
              <a:t>Facing slings ‘n’ shoots of confusing luck,</a:t>
            </a:r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r>
              <a:rPr lang="en-GB" sz="1900" b="1" dirty="0"/>
              <a:t>Or to don our valiant bows to yond storm</a:t>
            </a:r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r>
              <a:rPr lang="en-GB" sz="1900" b="1" dirty="0"/>
              <a:t>Thus, in by opposing, stub it. To pass—to nap,</a:t>
            </a:r>
          </a:p>
          <a:p>
            <a:pPr marL="0" indent="0">
              <a:buNone/>
            </a:pPr>
            <a:endParaRPr lang="en-GB" sz="1900" b="1" dirty="0"/>
          </a:p>
          <a:p>
            <a:pPr marL="0" indent="0">
              <a:buNone/>
            </a:pPr>
            <a:r>
              <a:rPr lang="en-GB" sz="1900" b="1" dirty="0"/>
              <a:t>Null; thus by kipping to say harsh nipping</a:t>
            </a:r>
          </a:p>
          <a:p>
            <a:pPr marL="0" indent="0">
              <a:buNone/>
            </a:pPr>
            <a:endParaRPr lang="en-GB" sz="1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7DB16-3A2A-7F4D-78A4-85E829EE969D}"/>
              </a:ext>
            </a:extLst>
          </p:cNvPr>
          <p:cNvSpPr txBox="1"/>
          <p:nvPr/>
        </p:nvSpPr>
        <p:spPr>
          <a:xfrm rot="20816617">
            <a:off x="9026511" y="1963616"/>
            <a:ext cx="248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3A5A0-7DAF-8ADB-0204-EFBEABEE8404}"/>
              </a:ext>
            </a:extLst>
          </p:cNvPr>
          <p:cNvSpPr txBox="1"/>
          <p:nvPr/>
        </p:nvSpPr>
        <p:spPr>
          <a:xfrm rot="1468585">
            <a:off x="7839638" y="3492233"/>
            <a:ext cx="2483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3168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99A9B3-D095-05A6-042D-4FB88BD41EB1}"/>
              </a:ext>
            </a:extLst>
          </p:cNvPr>
          <p:cNvSpPr txBox="1"/>
          <p:nvPr/>
        </p:nvSpPr>
        <p:spPr>
          <a:xfrm>
            <a:off x="1615888" y="89463"/>
            <a:ext cx="6100482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50" dirty="0"/>
              <a:t>Metrosexual + vampire = A tragic tale of mirrors and self-love</a:t>
            </a:r>
          </a:p>
          <a:p>
            <a:endParaRPr lang="en-GB" sz="1950" dirty="0"/>
          </a:p>
          <a:p>
            <a:r>
              <a:rPr lang="en-GB" sz="1950" dirty="0"/>
              <a:t>Dr Jekyll – Mr Hyde = Some random bloke</a:t>
            </a:r>
          </a:p>
          <a:p>
            <a:endParaRPr lang="en-GB" sz="1950" dirty="0"/>
          </a:p>
          <a:p>
            <a:r>
              <a:rPr lang="en-GB" sz="1950" dirty="0"/>
              <a:t>Lethargy + cocaine = Human equivalent of a jump start</a:t>
            </a:r>
          </a:p>
          <a:p>
            <a:endParaRPr lang="en-GB" sz="1950" dirty="0"/>
          </a:p>
          <a:p>
            <a:r>
              <a:rPr lang="en-GB" sz="1950" dirty="0"/>
              <a:t>Metrosexual + Mr Hyde = A dapper psychopath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761FB-2448-0A81-E249-5DDC3729732D}"/>
              </a:ext>
            </a:extLst>
          </p:cNvPr>
          <p:cNvSpPr txBox="1"/>
          <p:nvPr/>
        </p:nvSpPr>
        <p:spPr>
          <a:xfrm>
            <a:off x="8516468" y="2882535"/>
            <a:ext cx="427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Experiments in Equations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7A140-E978-1519-8982-EB2301C5B992}"/>
              </a:ext>
            </a:extLst>
          </p:cNvPr>
          <p:cNvSpPr txBox="1"/>
          <p:nvPr/>
        </p:nvSpPr>
        <p:spPr>
          <a:xfrm>
            <a:off x="1615888" y="3022102"/>
            <a:ext cx="6100482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50" dirty="0"/>
              <a:t>Trees (2Flames + </a:t>
            </a:r>
            <a:r>
              <a:rPr lang="en-GB" sz="1950" dirty="0" err="1"/>
              <a:t>RiverX</a:t>
            </a:r>
            <a:r>
              <a:rPr lang="en-GB" sz="1950" dirty="0"/>
              <a:t>) = Hangover (3Headaches + </a:t>
            </a:r>
            <a:r>
              <a:rPr lang="en-GB" sz="1950" dirty="0" err="1"/>
              <a:t>SweatX</a:t>
            </a:r>
            <a:r>
              <a:rPr lang="en-GB" sz="1950" dirty="0"/>
              <a:t>)</a:t>
            </a:r>
          </a:p>
          <a:p>
            <a:endParaRPr lang="en-GB" sz="1950" dirty="0"/>
          </a:p>
          <a:p>
            <a:r>
              <a:rPr lang="en-GB" sz="1950" dirty="0"/>
              <a:t>Neither trees nor a hangover will you want to meet while driving a car, so let’s cancel these out for now.</a:t>
            </a:r>
          </a:p>
          <a:p>
            <a:endParaRPr lang="en-GB" sz="1950" dirty="0"/>
          </a:p>
          <a:p>
            <a:r>
              <a:rPr lang="en-GB" sz="1950" dirty="0"/>
              <a:t>Next, let’s expand the brackets: 2Fire is plural, which would be flames. However, we want to divide. So, a fire is now a flame, singular. Then it is 3Headaches, which is plural again. 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96A9123-474F-77CA-C8CA-3A39E775817D}"/>
              </a:ext>
            </a:extLst>
          </p:cNvPr>
          <p:cNvCxnSpPr>
            <a:cxnSpLocks/>
          </p:cNvCxnSpPr>
          <p:nvPr/>
        </p:nvCxnSpPr>
        <p:spPr>
          <a:xfrm>
            <a:off x="324969" y="2725617"/>
            <a:ext cx="9350188" cy="206188"/>
          </a:xfrm>
          <a:prstGeom prst="bentConnector3">
            <a:avLst>
              <a:gd name="adj1" fmla="val 11074"/>
            </a:avLst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vision Sign 8">
            <a:extLst>
              <a:ext uri="{FF2B5EF4-FFF2-40B4-BE49-F238E27FC236}">
                <a16:creationId xmlns:a16="http://schemas.microsoft.com/office/drawing/2014/main" id="{210B0BB3-5C29-9DF6-A913-1C6E243E11A9}"/>
              </a:ext>
            </a:extLst>
          </p:cNvPr>
          <p:cNvSpPr/>
          <p:nvPr/>
        </p:nvSpPr>
        <p:spPr>
          <a:xfrm rot="20377732">
            <a:off x="10477329" y="1463784"/>
            <a:ext cx="1071418" cy="991053"/>
          </a:xfrm>
          <a:custGeom>
            <a:avLst/>
            <a:gdLst>
              <a:gd name="connsiteX0" fmla="*/ 535709 w 1071418"/>
              <a:gd name="connsiteY0" fmla="*/ 116845 h 991053"/>
              <a:gd name="connsiteX1" fmla="*/ 652257 w 1071418"/>
              <a:gd name="connsiteY1" fmla="*/ 233393 h 991053"/>
              <a:gd name="connsiteX2" fmla="*/ 535709 w 1071418"/>
              <a:gd name="connsiteY2" fmla="*/ 349941 h 991053"/>
              <a:gd name="connsiteX3" fmla="*/ 419161 w 1071418"/>
              <a:gd name="connsiteY3" fmla="*/ 233393 h 991053"/>
              <a:gd name="connsiteX4" fmla="*/ 535709 w 1071418"/>
              <a:gd name="connsiteY4" fmla="*/ 116845 h 991053"/>
              <a:gd name="connsiteX5" fmla="*/ 535709 w 1071418"/>
              <a:gd name="connsiteY5" fmla="*/ 874208 h 991053"/>
              <a:gd name="connsiteX6" fmla="*/ 419161 w 1071418"/>
              <a:gd name="connsiteY6" fmla="*/ 757660 h 991053"/>
              <a:gd name="connsiteX7" fmla="*/ 535709 w 1071418"/>
              <a:gd name="connsiteY7" fmla="*/ 641112 h 991053"/>
              <a:gd name="connsiteX8" fmla="*/ 652257 w 1071418"/>
              <a:gd name="connsiteY8" fmla="*/ 757660 h 991053"/>
              <a:gd name="connsiteX9" fmla="*/ 535709 w 1071418"/>
              <a:gd name="connsiteY9" fmla="*/ 874208 h 991053"/>
              <a:gd name="connsiteX10" fmla="*/ 142016 w 1071418"/>
              <a:gd name="connsiteY10" fmla="*/ 378979 h 991053"/>
              <a:gd name="connsiteX11" fmla="*/ 527835 w 1071418"/>
              <a:gd name="connsiteY11" fmla="*/ 378979 h 991053"/>
              <a:gd name="connsiteX12" fmla="*/ 929402 w 1071418"/>
              <a:gd name="connsiteY12" fmla="*/ 378979 h 991053"/>
              <a:gd name="connsiteX13" fmla="*/ 929402 w 1071418"/>
              <a:gd name="connsiteY13" fmla="*/ 612074 h 991053"/>
              <a:gd name="connsiteX14" fmla="*/ 519961 w 1071418"/>
              <a:gd name="connsiteY14" fmla="*/ 612074 h 991053"/>
              <a:gd name="connsiteX15" fmla="*/ 142016 w 1071418"/>
              <a:gd name="connsiteY15" fmla="*/ 612074 h 991053"/>
              <a:gd name="connsiteX16" fmla="*/ 142016 w 1071418"/>
              <a:gd name="connsiteY16" fmla="*/ 378979 h 991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71418" h="991053" fill="none" extrusionOk="0">
                <a:moveTo>
                  <a:pt x="535709" y="116845"/>
                </a:moveTo>
                <a:cubicBezTo>
                  <a:pt x="597728" y="102588"/>
                  <a:pt x="661586" y="174074"/>
                  <a:pt x="652257" y="233393"/>
                </a:cubicBezTo>
                <a:cubicBezTo>
                  <a:pt x="645557" y="300455"/>
                  <a:pt x="597641" y="351533"/>
                  <a:pt x="535709" y="349941"/>
                </a:cubicBezTo>
                <a:cubicBezTo>
                  <a:pt x="484847" y="337300"/>
                  <a:pt x="411527" y="293102"/>
                  <a:pt x="419161" y="233393"/>
                </a:cubicBezTo>
                <a:cubicBezTo>
                  <a:pt x="428989" y="184197"/>
                  <a:pt x="485596" y="108587"/>
                  <a:pt x="535709" y="116845"/>
                </a:cubicBezTo>
                <a:close/>
                <a:moveTo>
                  <a:pt x="535709" y="874208"/>
                </a:moveTo>
                <a:cubicBezTo>
                  <a:pt x="467494" y="878440"/>
                  <a:pt x="428588" y="837047"/>
                  <a:pt x="419161" y="757660"/>
                </a:cubicBezTo>
                <a:cubicBezTo>
                  <a:pt x="401251" y="695797"/>
                  <a:pt x="490017" y="638483"/>
                  <a:pt x="535709" y="641112"/>
                </a:cubicBezTo>
                <a:cubicBezTo>
                  <a:pt x="606278" y="632836"/>
                  <a:pt x="657020" y="692133"/>
                  <a:pt x="652257" y="757660"/>
                </a:cubicBezTo>
                <a:cubicBezTo>
                  <a:pt x="652139" y="836384"/>
                  <a:pt x="598173" y="871823"/>
                  <a:pt x="535709" y="874208"/>
                </a:cubicBezTo>
                <a:close/>
                <a:moveTo>
                  <a:pt x="142016" y="378979"/>
                </a:moveTo>
                <a:cubicBezTo>
                  <a:pt x="226070" y="345275"/>
                  <a:pt x="384268" y="421135"/>
                  <a:pt x="527835" y="378979"/>
                </a:cubicBezTo>
                <a:cubicBezTo>
                  <a:pt x="671402" y="336823"/>
                  <a:pt x="741250" y="383546"/>
                  <a:pt x="929402" y="378979"/>
                </a:cubicBezTo>
                <a:cubicBezTo>
                  <a:pt x="943130" y="484267"/>
                  <a:pt x="922291" y="503728"/>
                  <a:pt x="929402" y="612074"/>
                </a:cubicBezTo>
                <a:cubicBezTo>
                  <a:pt x="743169" y="648330"/>
                  <a:pt x="668745" y="564715"/>
                  <a:pt x="519961" y="612074"/>
                </a:cubicBezTo>
                <a:cubicBezTo>
                  <a:pt x="371177" y="659433"/>
                  <a:pt x="261073" y="601061"/>
                  <a:pt x="142016" y="612074"/>
                </a:cubicBezTo>
                <a:cubicBezTo>
                  <a:pt x="118500" y="544454"/>
                  <a:pt x="162524" y="474280"/>
                  <a:pt x="142016" y="378979"/>
                </a:cubicBezTo>
                <a:close/>
              </a:path>
              <a:path w="1071418" h="991053" stroke="0" extrusionOk="0">
                <a:moveTo>
                  <a:pt x="535709" y="116845"/>
                </a:moveTo>
                <a:cubicBezTo>
                  <a:pt x="598870" y="118910"/>
                  <a:pt x="665523" y="160054"/>
                  <a:pt x="652257" y="233393"/>
                </a:cubicBezTo>
                <a:cubicBezTo>
                  <a:pt x="654639" y="296068"/>
                  <a:pt x="596000" y="358504"/>
                  <a:pt x="535709" y="349941"/>
                </a:cubicBezTo>
                <a:cubicBezTo>
                  <a:pt x="472108" y="351884"/>
                  <a:pt x="413303" y="284477"/>
                  <a:pt x="419161" y="233393"/>
                </a:cubicBezTo>
                <a:cubicBezTo>
                  <a:pt x="429121" y="158488"/>
                  <a:pt x="455844" y="107998"/>
                  <a:pt x="535709" y="116845"/>
                </a:cubicBezTo>
                <a:close/>
                <a:moveTo>
                  <a:pt x="535709" y="874208"/>
                </a:moveTo>
                <a:cubicBezTo>
                  <a:pt x="467826" y="865924"/>
                  <a:pt x="422175" y="819692"/>
                  <a:pt x="419161" y="757660"/>
                </a:cubicBezTo>
                <a:cubicBezTo>
                  <a:pt x="419368" y="686228"/>
                  <a:pt x="468497" y="649606"/>
                  <a:pt x="535709" y="641112"/>
                </a:cubicBezTo>
                <a:cubicBezTo>
                  <a:pt x="613127" y="631929"/>
                  <a:pt x="654800" y="712292"/>
                  <a:pt x="652257" y="757660"/>
                </a:cubicBezTo>
                <a:cubicBezTo>
                  <a:pt x="668660" y="820239"/>
                  <a:pt x="586885" y="878030"/>
                  <a:pt x="535709" y="874208"/>
                </a:cubicBezTo>
                <a:close/>
                <a:moveTo>
                  <a:pt x="142016" y="378979"/>
                </a:moveTo>
                <a:cubicBezTo>
                  <a:pt x="297518" y="347322"/>
                  <a:pt x="436368" y="389009"/>
                  <a:pt x="535709" y="378979"/>
                </a:cubicBezTo>
                <a:cubicBezTo>
                  <a:pt x="635050" y="368949"/>
                  <a:pt x="840698" y="422691"/>
                  <a:pt x="929402" y="378979"/>
                </a:cubicBezTo>
                <a:cubicBezTo>
                  <a:pt x="948394" y="451562"/>
                  <a:pt x="925594" y="561707"/>
                  <a:pt x="929402" y="612074"/>
                </a:cubicBezTo>
                <a:cubicBezTo>
                  <a:pt x="832600" y="616979"/>
                  <a:pt x="664327" y="611951"/>
                  <a:pt x="551457" y="612074"/>
                </a:cubicBezTo>
                <a:cubicBezTo>
                  <a:pt x="438587" y="612197"/>
                  <a:pt x="238792" y="570696"/>
                  <a:pt x="142016" y="612074"/>
                </a:cubicBezTo>
                <a:cubicBezTo>
                  <a:pt x="138206" y="527931"/>
                  <a:pt x="160076" y="462837"/>
                  <a:pt x="142016" y="378979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1750">
            <a:extLst>
              <a:ext uri="{C807C97D-BFC1-408E-A445-0C87EB9F89A2}">
                <ask:lineSketchStyleProps xmlns:ask="http://schemas.microsoft.com/office/drawing/2018/sketchyshapes" sd="2842418190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A4D0D243-1A42-A4CE-15BA-78B3B21D2D9F}"/>
              </a:ext>
            </a:extLst>
          </p:cNvPr>
          <p:cNvSpPr/>
          <p:nvPr/>
        </p:nvSpPr>
        <p:spPr>
          <a:xfrm rot="10800000">
            <a:off x="8377311" y="380999"/>
            <a:ext cx="1013011" cy="1030942"/>
          </a:xfrm>
          <a:custGeom>
            <a:avLst/>
            <a:gdLst>
              <a:gd name="connsiteX0" fmla="*/ 134275 w 1013011"/>
              <a:gd name="connsiteY0" fmla="*/ 396341 h 1030942"/>
              <a:gd name="connsiteX1" fmla="*/ 387375 w 1013011"/>
              <a:gd name="connsiteY1" fmla="*/ 396341 h 1030942"/>
              <a:gd name="connsiteX2" fmla="*/ 387375 w 1013011"/>
              <a:gd name="connsiteY2" fmla="*/ 136651 h 1030942"/>
              <a:gd name="connsiteX3" fmla="*/ 625636 w 1013011"/>
              <a:gd name="connsiteY3" fmla="*/ 136651 h 1030942"/>
              <a:gd name="connsiteX4" fmla="*/ 625636 w 1013011"/>
              <a:gd name="connsiteY4" fmla="*/ 396341 h 1030942"/>
              <a:gd name="connsiteX5" fmla="*/ 878736 w 1013011"/>
              <a:gd name="connsiteY5" fmla="*/ 396341 h 1030942"/>
              <a:gd name="connsiteX6" fmla="*/ 878736 w 1013011"/>
              <a:gd name="connsiteY6" fmla="*/ 634601 h 1030942"/>
              <a:gd name="connsiteX7" fmla="*/ 625636 w 1013011"/>
              <a:gd name="connsiteY7" fmla="*/ 634601 h 1030942"/>
              <a:gd name="connsiteX8" fmla="*/ 625636 w 1013011"/>
              <a:gd name="connsiteY8" fmla="*/ 894291 h 1030942"/>
              <a:gd name="connsiteX9" fmla="*/ 387375 w 1013011"/>
              <a:gd name="connsiteY9" fmla="*/ 894291 h 1030942"/>
              <a:gd name="connsiteX10" fmla="*/ 387375 w 1013011"/>
              <a:gd name="connsiteY10" fmla="*/ 634601 h 1030942"/>
              <a:gd name="connsiteX11" fmla="*/ 134275 w 1013011"/>
              <a:gd name="connsiteY11" fmla="*/ 634601 h 1030942"/>
              <a:gd name="connsiteX12" fmla="*/ 134275 w 1013011"/>
              <a:gd name="connsiteY12" fmla="*/ 396341 h 103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3011" h="1030942" fill="none" extrusionOk="0">
                <a:moveTo>
                  <a:pt x="134275" y="396341"/>
                </a:moveTo>
                <a:cubicBezTo>
                  <a:pt x="252895" y="394390"/>
                  <a:pt x="265748" y="423449"/>
                  <a:pt x="387375" y="396341"/>
                </a:cubicBezTo>
                <a:cubicBezTo>
                  <a:pt x="359448" y="305967"/>
                  <a:pt x="417503" y="198982"/>
                  <a:pt x="387375" y="136651"/>
                </a:cubicBezTo>
                <a:cubicBezTo>
                  <a:pt x="466307" y="119333"/>
                  <a:pt x="567543" y="153899"/>
                  <a:pt x="625636" y="136651"/>
                </a:cubicBezTo>
                <a:cubicBezTo>
                  <a:pt x="650695" y="224128"/>
                  <a:pt x="600174" y="311918"/>
                  <a:pt x="625636" y="396341"/>
                </a:cubicBezTo>
                <a:cubicBezTo>
                  <a:pt x="677742" y="378525"/>
                  <a:pt x="808721" y="412347"/>
                  <a:pt x="878736" y="396341"/>
                </a:cubicBezTo>
                <a:cubicBezTo>
                  <a:pt x="904707" y="470837"/>
                  <a:pt x="850321" y="540935"/>
                  <a:pt x="878736" y="634601"/>
                </a:cubicBezTo>
                <a:cubicBezTo>
                  <a:pt x="807411" y="648552"/>
                  <a:pt x="691037" y="624350"/>
                  <a:pt x="625636" y="634601"/>
                </a:cubicBezTo>
                <a:cubicBezTo>
                  <a:pt x="635271" y="713727"/>
                  <a:pt x="597666" y="798199"/>
                  <a:pt x="625636" y="894291"/>
                </a:cubicBezTo>
                <a:cubicBezTo>
                  <a:pt x="564107" y="914372"/>
                  <a:pt x="467477" y="875339"/>
                  <a:pt x="387375" y="894291"/>
                </a:cubicBezTo>
                <a:cubicBezTo>
                  <a:pt x="381023" y="808113"/>
                  <a:pt x="389291" y="730783"/>
                  <a:pt x="387375" y="634601"/>
                </a:cubicBezTo>
                <a:cubicBezTo>
                  <a:pt x="317752" y="664961"/>
                  <a:pt x="191051" y="614556"/>
                  <a:pt x="134275" y="634601"/>
                </a:cubicBezTo>
                <a:cubicBezTo>
                  <a:pt x="131484" y="522674"/>
                  <a:pt x="151256" y="495684"/>
                  <a:pt x="134275" y="396341"/>
                </a:cubicBezTo>
                <a:close/>
              </a:path>
              <a:path w="1013011" h="1030942" stroke="0" extrusionOk="0">
                <a:moveTo>
                  <a:pt x="134275" y="396341"/>
                </a:moveTo>
                <a:cubicBezTo>
                  <a:pt x="227025" y="391827"/>
                  <a:pt x="311073" y="420965"/>
                  <a:pt x="387375" y="396341"/>
                </a:cubicBezTo>
                <a:cubicBezTo>
                  <a:pt x="368291" y="307042"/>
                  <a:pt x="390911" y="230213"/>
                  <a:pt x="387375" y="136651"/>
                </a:cubicBezTo>
                <a:cubicBezTo>
                  <a:pt x="477618" y="122081"/>
                  <a:pt x="557557" y="140707"/>
                  <a:pt x="625636" y="136651"/>
                </a:cubicBezTo>
                <a:cubicBezTo>
                  <a:pt x="636333" y="217196"/>
                  <a:pt x="600596" y="267697"/>
                  <a:pt x="625636" y="396341"/>
                </a:cubicBezTo>
                <a:cubicBezTo>
                  <a:pt x="687954" y="392322"/>
                  <a:pt x="819990" y="398786"/>
                  <a:pt x="878736" y="396341"/>
                </a:cubicBezTo>
                <a:cubicBezTo>
                  <a:pt x="887424" y="456159"/>
                  <a:pt x="864579" y="567466"/>
                  <a:pt x="878736" y="634601"/>
                </a:cubicBezTo>
                <a:cubicBezTo>
                  <a:pt x="799103" y="648185"/>
                  <a:pt x="698536" y="616594"/>
                  <a:pt x="625636" y="634601"/>
                </a:cubicBezTo>
                <a:cubicBezTo>
                  <a:pt x="629903" y="738683"/>
                  <a:pt x="597792" y="784881"/>
                  <a:pt x="625636" y="894291"/>
                </a:cubicBezTo>
                <a:cubicBezTo>
                  <a:pt x="565624" y="920533"/>
                  <a:pt x="473854" y="882883"/>
                  <a:pt x="387375" y="894291"/>
                </a:cubicBezTo>
                <a:cubicBezTo>
                  <a:pt x="370732" y="810874"/>
                  <a:pt x="402180" y="735126"/>
                  <a:pt x="387375" y="634601"/>
                </a:cubicBezTo>
                <a:cubicBezTo>
                  <a:pt x="292612" y="642156"/>
                  <a:pt x="197516" y="619272"/>
                  <a:pt x="134275" y="634601"/>
                </a:cubicBezTo>
                <a:cubicBezTo>
                  <a:pt x="119282" y="583519"/>
                  <a:pt x="140157" y="456202"/>
                  <a:pt x="134275" y="396341"/>
                </a:cubicBezTo>
                <a:close/>
              </a:path>
            </a:pathLst>
          </a:custGeom>
          <a:solidFill>
            <a:schemeClr val="accent5"/>
          </a:solidFill>
          <a:ln w="28575">
            <a:extLst>
              <a:ext uri="{C807C97D-BFC1-408E-A445-0C87EB9F89A2}">
                <ask:lineSketchStyleProps xmlns:ask="http://schemas.microsoft.com/office/drawing/2018/sketchyshapes" sd="2197461221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7CD05C81-EB82-AE78-07B7-9DD6E6C5FCEA}"/>
              </a:ext>
            </a:extLst>
          </p:cNvPr>
          <p:cNvSpPr/>
          <p:nvPr/>
        </p:nvSpPr>
        <p:spPr>
          <a:xfrm rot="20556981">
            <a:off x="10340950" y="3858557"/>
            <a:ext cx="1190065" cy="1200329"/>
          </a:xfrm>
          <a:custGeom>
            <a:avLst/>
            <a:gdLst>
              <a:gd name="connsiteX0" fmla="*/ 186439 w 1190065"/>
              <a:gd name="connsiteY0" fmla="*/ 386824 h 1200329"/>
              <a:gd name="connsiteX1" fmla="*/ 385209 w 1190065"/>
              <a:gd name="connsiteY1" fmla="*/ 189754 h 1200329"/>
              <a:gd name="connsiteX2" fmla="*/ 595033 w 1190065"/>
              <a:gd name="connsiteY2" fmla="*/ 401388 h 1200329"/>
              <a:gd name="connsiteX3" fmla="*/ 804856 w 1190065"/>
              <a:gd name="connsiteY3" fmla="*/ 189754 h 1200329"/>
              <a:gd name="connsiteX4" fmla="*/ 1003626 w 1190065"/>
              <a:gd name="connsiteY4" fmla="*/ 386824 h 1200329"/>
              <a:gd name="connsiteX5" fmla="*/ 792110 w 1190065"/>
              <a:gd name="connsiteY5" fmla="*/ 600165 h 1200329"/>
              <a:gd name="connsiteX6" fmla="*/ 1003626 w 1190065"/>
              <a:gd name="connsiteY6" fmla="*/ 813505 h 1200329"/>
              <a:gd name="connsiteX7" fmla="*/ 804856 w 1190065"/>
              <a:gd name="connsiteY7" fmla="*/ 1010575 h 1200329"/>
              <a:gd name="connsiteX8" fmla="*/ 595033 w 1190065"/>
              <a:gd name="connsiteY8" fmla="*/ 798941 h 1200329"/>
              <a:gd name="connsiteX9" fmla="*/ 385209 w 1190065"/>
              <a:gd name="connsiteY9" fmla="*/ 1010575 h 1200329"/>
              <a:gd name="connsiteX10" fmla="*/ 186439 w 1190065"/>
              <a:gd name="connsiteY10" fmla="*/ 813505 h 1200329"/>
              <a:gd name="connsiteX11" fmla="*/ 397955 w 1190065"/>
              <a:gd name="connsiteY11" fmla="*/ 600165 h 1200329"/>
              <a:gd name="connsiteX12" fmla="*/ 186439 w 1190065"/>
              <a:gd name="connsiteY12" fmla="*/ 386824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0065" h="1200329" fill="none" extrusionOk="0">
                <a:moveTo>
                  <a:pt x="186439" y="386824"/>
                </a:moveTo>
                <a:cubicBezTo>
                  <a:pt x="225613" y="304007"/>
                  <a:pt x="317518" y="271535"/>
                  <a:pt x="385209" y="189754"/>
                </a:cubicBezTo>
                <a:cubicBezTo>
                  <a:pt x="501324" y="267667"/>
                  <a:pt x="516576" y="339211"/>
                  <a:pt x="595033" y="401388"/>
                </a:cubicBezTo>
                <a:cubicBezTo>
                  <a:pt x="635494" y="356172"/>
                  <a:pt x="762897" y="239032"/>
                  <a:pt x="804856" y="189754"/>
                </a:cubicBezTo>
                <a:cubicBezTo>
                  <a:pt x="855667" y="233106"/>
                  <a:pt x="893035" y="313632"/>
                  <a:pt x="1003626" y="386824"/>
                </a:cubicBezTo>
                <a:cubicBezTo>
                  <a:pt x="932164" y="509802"/>
                  <a:pt x="892217" y="498967"/>
                  <a:pt x="792110" y="600165"/>
                </a:cubicBezTo>
                <a:cubicBezTo>
                  <a:pt x="875167" y="639465"/>
                  <a:pt x="913296" y="725591"/>
                  <a:pt x="1003626" y="813505"/>
                </a:cubicBezTo>
                <a:cubicBezTo>
                  <a:pt x="964787" y="889320"/>
                  <a:pt x="825484" y="944672"/>
                  <a:pt x="804856" y="1010575"/>
                </a:cubicBezTo>
                <a:cubicBezTo>
                  <a:pt x="756238" y="967757"/>
                  <a:pt x="646507" y="837770"/>
                  <a:pt x="595033" y="798941"/>
                </a:cubicBezTo>
                <a:cubicBezTo>
                  <a:pt x="513142" y="925277"/>
                  <a:pt x="435836" y="952560"/>
                  <a:pt x="385209" y="1010575"/>
                </a:cubicBezTo>
                <a:cubicBezTo>
                  <a:pt x="280346" y="931947"/>
                  <a:pt x="291656" y="892504"/>
                  <a:pt x="186439" y="813505"/>
                </a:cubicBezTo>
                <a:cubicBezTo>
                  <a:pt x="237701" y="715905"/>
                  <a:pt x="349274" y="669268"/>
                  <a:pt x="397955" y="600165"/>
                </a:cubicBezTo>
                <a:cubicBezTo>
                  <a:pt x="298092" y="545210"/>
                  <a:pt x="258542" y="449146"/>
                  <a:pt x="186439" y="386824"/>
                </a:cubicBezTo>
                <a:close/>
              </a:path>
              <a:path w="1190065" h="1200329" stroke="0" extrusionOk="0">
                <a:moveTo>
                  <a:pt x="186439" y="386824"/>
                </a:moveTo>
                <a:cubicBezTo>
                  <a:pt x="209882" y="321114"/>
                  <a:pt x="323556" y="276155"/>
                  <a:pt x="385209" y="189754"/>
                </a:cubicBezTo>
                <a:cubicBezTo>
                  <a:pt x="447155" y="239059"/>
                  <a:pt x="490778" y="325438"/>
                  <a:pt x="595033" y="401388"/>
                </a:cubicBezTo>
                <a:cubicBezTo>
                  <a:pt x="632463" y="329588"/>
                  <a:pt x="747589" y="271756"/>
                  <a:pt x="804856" y="189754"/>
                </a:cubicBezTo>
                <a:cubicBezTo>
                  <a:pt x="891198" y="263026"/>
                  <a:pt x="941051" y="352513"/>
                  <a:pt x="1003626" y="386824"/>
                </a:cubicBezTo>
                <a:cubicBezTo>
                  <a:pt x="948708" y="448236"/>
                  <a:pt x="846971" y="542277"/>
                  <a:pt x="792110" y="600165"/>
                </a:cubicBezTo>
                <a:cubicBezTo>
                  <a:pt x="857926" y="650266"/>
                  <a:pt x="886267" y="724576"/>
                  <a:pt x="1003626" y="813505"/>
                </a:cubicBezTo>
                <a:cubicBezTo>
                  <a:pt x="935167" y="916041"/>
                  <a:pt x="837916" y="959547"/>
                  <a:pt x="804856" y="1010575"/>
                </a:cubicBezTo>
                <a:cubicBezTo>
                  <a:pt x="757435" y="965494"/>
                  <a:pt x="680807" y="854388"/>
                  <a:pt x="595033" y="798941"/>
                </a:cubicBezTo>
                <a:cubicBezTo>
                  <a:pt x="514837" y="888548"/>
                  <a:pt x="436597" y="917993"/>
                  <a:pt x="385209" y="1010575"/>
                </a:cubicBezTo>
                <a:cubicBezTo>
                  <a:pt x="279529" y="933484"/>
                  <a:pt x="293686" y="887412"/>
                  <a:pt x="186439" y="813505"/>
                </a:cubicBezTo>
                <a:cubicBezTo>
                  <a:pt x="221872" y="743725"/>
                  <a:pt x="305932" y="693646"/>
                  <a:pt x="397955" y="600165"/>
                </a:cubicBezTo>
                <a:cubicBezTo>
                  <a:pt x="277993" y="526192"/>
                  <a:pt x="284717" y="443406"/>
                  <a:pt x="186439" y="386824"/>
                </a:cubicBezTo>
                <a:close/>
              </a:path>
            </a:pathLst>
          </a:custGeom>
          <a:solidFill>
            <a:srgbClr val="FF0000"/>
          </a:solidFill>
          <a:ln w="25400">
            <a:extLst>
              <a:ext uri="{C807C97D-BFC1-408E-A445-0C87EB9F89A2}">
                <ask:lineSketchStyleProps xmlns:ask="http://schemas.microsoft.com/office/drawing/2018/sketchyshapes" sd="1219033472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CBD26114-304F-116E-B48B-1FB1B8937285}"/>
              </a:ext>
            </a:extLst>
          </p:cNvPr>
          <p:cNvSpPr/>
          <p:nvPr/>
        </p:nvSpPr>
        <p:spPr>
          <a:xfrm rot="413240">
            <a:off x="8103680" y="4761016"/>
            <a:ext cx="1286642" cy="896470"/>
          </a:xfrm>
          <a:custGeom>
            <a:avLst/>
            <a:gdLst>
              <a:gd name="connsiteX0" fmla="*/ 170544 w 1286642"/>
              <a:gd name="connsiteY0" fmla="*/ 342810 h 896470"/>
              <a:gd name="connsiteX1" fmla="*/ 662232 w 1286642"/>
              <a:gd name="connsiteY1" fmla="*/ 342810 h 896470"/>
              <a:gd name="connsiteX2" fmla="*/ 1116098 w 1286642"/>
              <a:gd name="connsiteY2" fmla="*/ 342810 h 896470"/>
              <a:gd name="connsiteX3" fmla="*/ 1116098 w 1286642"/>
              <a:gd name="connsiteY3" fmla="*/ 553660 h 896470"/>
              <a:gd name="connsiteX4" fmla="*/ 652777 w 1286642"/>
              <a:gd name="connsiteY4" fmla="*/ 553660 h 896470"/>
              <a:gd name="connsiteX5" fmla="*/ 170544 w 1286642"/>
              <a:gd name="connsiteY5" fmla="*/ 553660 h 896470"/>
              <a:gd name="connsiteX6" fmla="*/ 170544 w 1286642"/>
              <a:gd name="connsiteY6" fmla="*/ 342810 h 896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6642" h="896470" fill="none" extrusionOk="0">
                <a:moveTo>
                  <a:pt x="170544" y="342810"/>
                </a:moveTo>
                <a:cubicBezTo>
                  <a:pt x="343433" y="339301"/>
                  <a:pt x="520768" y="346351"/>
                  <a:pt x="662232" y="342810"/>
                </a:cubicBezTo>
                <a:cubicBezTo>
                  <a:pt x="803696" y="339269"/>
                  <a:pt x="935504" y="355538"/>
                  <a:pt x="1116098" y="342810"/>
                </a:cubicBezTo>
                <a:cubicBezTo>
                  <a:pt x="1118051" y="387138"/>
                  <a:pt x="1097418" y="454973"/>
                  <a:pt x="1116098" y="553660"/>
                </a:cubicBezTo>
                <a:cubicBezTo>
                  <a:pt x="951450" y="598844"/>
                  <a:pt x="772425" y="525927"/>
                  <a:pt x="652777" y="553660"/>
                </a:cubicBezTo>
                <a:cubicBezTo>
                  <a:pt x="533129" y="581393"/>
                  <a:pt x="303865" y="516972"/>
                  <a:pt x="170544" y="553660"/>
                </a:cubicBezTo>
                <a:cubicBezTo>
                  <a:pt x="150873" y="472671"/>
                  <a:pt x="183135" y="402584"/>
                  <a:pt x="170544" y="342810"/>
                </a:cubicBezTo>
                <a:close/>
              </a:path>
              <a:path w="1286642" h="896470" stroke="0" extrusionOk="0">
                <a:moveTo>
                  <a:pt x="170544" y="342810"/>
                </a:moveTo>
                <a:cubicBezTo>
                  <a:pt x="372088" y="291365"/>
                  <a:pt x="402653" y="377707"/>
                  <a:pt x="633865" y="342810"/>
                </a:cubicBezTo>
                <a:cubicBezTo>
                  <a:pt x="865077" y="307913"/>
                  <a:pt x="894862" y="394644"/>
                  <a:pt x="1116098" y="342810"/>
                </a:cubicBezTo>
                <a:cubicBezTo>
                  <a:pt x="1127433" y="431692"/>
                  <a:pt x="1093879" y="503679"/>
                  <a:pt x="1116098" y="553660"/>
                </a:cubicBezTo>
                <a:cubicBezTo>
                  <a:pt x="979686" y="601393"/>
                  <a:pt x="832875" y="529989"/>
                  <a:pt x="643321" y="553660"/>
                </a:cubicBezTo>
                <a:cubicBezTo>
                  <a:pt x="453767" y="577331"/>
                  <a:pt x="307565" y="523356"/>
                  <a:pt x="170544" y="553660"/>
                </a:cubicBezTo>
                <a:cubicBezTo>
                  <a:pt x="161837" y="454487"/>
                  <a:pt x="178929" y="447514"/>
                  <a:pt x="170544" y="342810"/>
                </a:cubicBezTo>
                <a:close/>
              </a:path>
            </a:pathLst>
          </a:custGeom>
          <a:solidFill>
            <a:schemeClr val="accent1">
              <a:lumMod val="75000"/>
              <a:alpha val="97000"/>
            </a:schemeClr>
          </a:solidFill>
          <a:ln w="25400">
            <a:extLst>
              <a:ext uri="{C807C97D-BFC1-408E-A445-0C87EB9F89A2}">
                <ask:lineSketchStyleProps xmlns:ask="http://schemas.microsoft.com/office/drawing/2018/sketchyshapes" sd="1219033472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8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161D-6DB5-5259-4F5D-455D7B9BC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32166"/>
            <a:ext cx="10424222" cy="1515400"/>
          </a:xfrm>
        </p:spPr>
        <p:txBody>
          <a:bodyPr>
            <a:normAutofit/>
          </a:bodyPr>
          <a:lstStyle/>
          <a:p>
            <a:r>
              <a:rPr lang="en-GB" sz="4800" b="1" dirty="0"/>
              <a:t>Boro Gatsby </a:t>
            </a:r>
            <a:r>
              <a:rPr lang="en-GB" sz="4800" b="1" dirty="0" err="1"/>
              <a:t>ando</a:t>
            </a:r>
            <a:r>
              <a:rPr lang="en-GB" sz="4800" b="1" dirty="0"/>
              <a:t> Roma </a:t>
            </a:r>
            <a:r>
              <a:rPr lang="en-GB" sz="4800" b="1" dirty="0" err="1"/>
              <a:t>Pogadi</a:t>
            </a:r>
            <a:r>
              <a:rPr lang="en-GB" sz="4800" b="1" dirty="0"/>
              <a:t> Jib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9609-2C17-D8B8-4689-F39D3B52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728248"/>
            <a:ext cx="9520158" cy="4358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In me </a:t>
            </a:r>
            <a:r>
              <a:rPr lang="en-GB" sz="2400" dirty="0" err="1"/>
              <a:t>yunner</a:t>
            </a:r>
            <a:r>
              <a:rPr lang="en-GB" sz="2400" dirty="0"/>
              <a:t> an moor </a:t>
            </a:r>
            <a:r>
              <a:rPr lang="en-GB" sz="2400" dirty="0" err="1"/>
              <a:t>vunabble</a:t>
            </a:r>
            <a:r>
              <a:rPr lang="en-GB" sz="2400" dirty="0"/>
              <a:t> </a:t>
            </a:r>
            <a:r>
              <a:rPr lang="en-GB" sz="2400" dirty="0" err="1"/>
              <a:t>yeers</a:t>
            </a:r>
            <a:r>
              <a:rPr lang="en-GB" sz="2400" dirty="0"/>
              <a:t> me farther gay me </a:t>
            </a:r>
            <a:r>
              <a:rPr lang="en-GB" sz="2400" dirty="0" err="1"/>
              <a:t>soom</a:t>
            </a:r>
            <a:r>
              <a:rPr lang="en-GB" sz="2400" dirty="0"/>
              <a:t> that I bin </a:t>
            </a:r>
            <a:r>
              <a:rPr lang="en-GB" sz="2400" dirty="0" err="1"/>
              <a:t>ternin</a:t>
            </a:r>
            <a:r>
              <a:rPr lang="en-GB" sz="2400" dirty="0"/>
              <a:t> </a:t>
            </a:r>
            <a:r>
              <a:rPr lang="en-GB" sz="2400" dirty="0" err="1"/>
              <a:t>oer</a:t>
            </a:r>
            <a:r>
              <a:rPr lang="en-GB" sz="2400" dirty="0"/>
              <a:t> in me mine </a:t>
            </a:r>
            <a:r>
              <a:rPr lang="en-GB" sz="2400" dirty="0" err="1"/>
              <a:t>efer</a:t>
            </a:r>
            <a:r>
              <a:rPr lang="en-GB" sz="2400" dirty="0"/>
              <a:t> sins.</a:t>
            </a:r>
          </a:p>
          <a:p>
            <a:pPr marL="0" indent="0">
              <a:buNone/>
            </a:pPr>
            <a:r>
              <a:rPr lang="en-GB" sz="2400" dirty="0"/>
              <a:t>“</a:t>
            </a:r>
            <a:r>
              <a:rPr lang="en-GB" sz="2400" dirty="0" err="1"/>
              <a:t>Wheever</a:t>
            </a:r>
            <a:r>
              <a:rPr lang="en-GB" sz="2400" dirty="0"/>
              <a:t> ye feel lite </a:t>
            </a:r>
            <a:r>
              <a:rPr lang="en-GB" sz="2400" dirty="0" err="1"/>
              <a:t>criteecising</a:t>
            </a:r>
            <a:r>
              <a:rPr lang="en-GB" sz="2400" dirty="0"/>
              <a:t> n one,” e </a:t>
            </a:r>
            <a:r>
              <a:rPr lang="en-GB" sz="2400" dirty="0" err="1"/>
              <a:t>tol</a:t>
            </a:r>
            <a:r>
              <a:rPr lang="en-GB" sz="2400" dirty="0"/>
              <a:t> me, “just member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ool</a:t>
            </a:r>
            <a:r>
              <a:rPr lang="en-GB" sz="2400" dirty="0"/>
              <a:t> the </a:t>
            </a:r>
            <a:r>
              <a:rPr lang="en-GB" sz="2400" dirty="0" err="1"/>
              <a:t>peepu</a:t>
            </a:r>
            <a:r>
              <a:rPr lang="en-GB" sz="2400" dirty="0"/>
              <a:t> in this </a:t>
            </a:r>
            <a:r>
              <a:rPr lang="en-GB" sz="2400" dirty="0" err="1"/>
              <a:t>wurl</a:t>
            </a:r>
            <a:r>
              <a:rPr lang="en-GB" sz="2400" dirty="0"/>
              <a:t> </a:t>
            </a:r>
            <a:r>
              <a:rPr lang="en-GB" sz="2400" dirty="0" err="1"/>
              <a:t>aven</a:t>
            </a:r>
            <a:r>
              <a:rPr lang="en-GB" sz="2400" dirty="0"/>
              <a:t> ad </a:t>
            </a:r>
            <a:r>
              <a:rPr lang="en-GB" sz="2400" dirty="0" err="1"/>
              <a:t>tha</a:t>
            </a:r>
            <a:r>
              <a:rPr lang="en-GB" sz="2400" dirty="0"/>
              <a:t> vantages </a:t>
            </a:r>
            <a:r>
              <a:rPr lang="en-GB" sz="2400" dirty="0" err="1"/>
              <a:t>tha</a:t>
            </a:r>
            <a:r>
              <a:rPr lang="en-GB" sz="2400" dirty="0"/>
              <a:t> </a:t>
            </a:r>
            <a:r>
              <a:rPr lang="en-GB" sz="2400" dirty="0" err="1"/>
              <a:t>yoo</a:t>
            </a:r>
            <a:r>
              <a:rPr lang="en-GB" sz="2400" dirty="0"/>
              <a:t> add.”</a:t>
            </a:r>
          </a:p>
          <a:p>
            <a:pPr marL="0" indent="0">
              <a:buNone/>
            </a:pPr>
            <a:r>
              <a:rPr lang="en-GB" sz="2400" dirty="0"/>
              <a:t>E didn say ani moor boot we </a:t>
            </a:r>
            <a:r>
              <a:rPr lang="en-GB" sz="2400" dirty="0" err="1"/>
              <a:t>oolways</a:t>
            </a:r>
            <a:r>
              <a:rPr lang="en-GB" sz="2400" dirty="0"/>
              <a:t> bin </a:t>
            </a:r>
            <a:r>
              <a:rPr lang="en-GB" sz="2400" dirty="0" err="1"/>
              <a:t>unooshally</a:t>
            </a:r>
            <a:r>
              <a:rPr lang="en-GB" sz="2400" dirty="0"/>
              <a:t> </a:t>
            </a:r>
            <a:r>
              <a:rPr lang="en-GB" sz="2400" dirty="0" err="1"/>
              <a:t>cumooniative</a:t>
            </a:r>
            <a:r>
              <a:rPr lang="en-GB" sz="2400" dirty="0"/>
              <a:t> in e </a:t>
            </a:r>
            <a:r>
              <a:rPr lang="en-GB" sz="2400" dirty="0" err="1"/>
              <a:t>reserf</a:t>
            </a:r>
            <a:r>
              <a:rPr lang="en-GB" sz="2400" dirty="0"/>
              <a:t> kina way, </a:t>
            </a:r>
            <a:r>
              <a:rPr lang="en-GB" sz="2400" dirty="0" err="1"/>
              <a:t>en</a:t>
            </a:r>
            <a:r>
              <a:rPr lang="en-GB" sz="2400" dirty="0"/>
              <a:t> I understood </a:t>
            </a:r>
            <a:r>
              <a:rPr lang="en-GB" sz="2400" dirty="0" err="1"/>
              <a:t>tha</a:t>
            </a:r>
            <a:r>
              <a:rPr lang="en-GB" sz="2400" dirty="0"/>
              <a:t> men e </a:t>
            </a:r>
            <a:r>
              <a:rPr lang="en-GB" sz="2400" dirty="0" err="1"/>
              <a:t>gray</a:t>
            </a:r>
            <a:r>
              <a:rPr lang="en-GB" sz="2400" dirty="0"/>
              <a:t> </a:t>
            </a:r>
            <a:r>
              <a:rPr lang="en-GB" sz="2400" dirty="0" err="1"/>
              <a:t>deel</a:t>
            </a:r>
            <a:r>
              <a:rPr lang="en-GB" sz="2400" dirty="0"/>
              <a:t> moor than </a:t>
            </a:r>
            <a:r>
              <a:rPr lang="en-GB" sz="2400" dirty="0" err="1"/>
              <a:t>tha</a:t>
            </a:r>
            <a:r>
              <a:rPr lang="en-GB" sz="2400" dirty="0"/>
              <a:t>. En </a:t>
            </a:r>
            <a:r>
              <a:rPr lang="en-GB" sz="2400" dirty="0" err="1"/>
              <a:t>conseekwence</a:t>
            </a:r>
            <a:r>
              <a:rPr lang="en-GB" sz="2400" dirty="0"/>
              <a:t> I’m be </a:t>
            </a:r>
            <a:r>
              <a:rPr lang="en-GB" sz="2400" dirty="0" err="1"/>
              <a:t>uncline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reserve </a:t>
            </a:r>
            <a:r>
              <a:rPr lang="en-GB" sz="2400" dirty="0" err="1"/>
              <a:t>ool</a:t>
            </a:r>
            <a:r>
              <a:rPr lang="en-GB" sz="2400" dirty="0"/>
              <a:t> </a:t>
            </a:r>
            <a:r>
              <a:rPr lang="en-GB" sz="2400" dirty="0" err="1"/>
              <a:t>judgemens</a:t>
            </a:r>
            <a:r>
              <a:rPr lang="en-GB" sz="2400" dirty="0"/>
              <a:t>, e </a:t>
            </a:r>
            <a:r>
              <a:rPr lang="en-GB" sz="2400" dirty="0" err="1"/>
              <a:t>abit</a:t>
            </a:r>
            <a:r>
              <a:rPr lang="en-GB" sz="2400" dirty="0"/>
              <a:t> </a:t>
            </a:r>
            <a:r>
              <a:rPr lang="en-GB" sz="2400" dirty="0" err="1"/>
              <a:t>tha</a:t>
            </a:r>
            <a:r>
              <a:rPr lang="en-GB" sz="2400" dirty="0"/>
              <a:t> as </a:t>
            </a:r>
            <a:r>
              <a:rPr lang="en-GB" sz="2400" dirty="0" err="1"/>
              <a:t>opennd</a:t>
            </a:r>
            <a:r>
              <a:rPr lang="en-GB" sz="2400" dirty="0"/>
              <a:t> op </a:t>
            </a:r>
            <a:r>
              <a:rPr lang="en-GB" sz="2400" dirty="0" err="1"/>
              <a:t>manee</a:t>
            </a:r>
            <a:r>
              <a:rPr lang="en-GB" sz="2400" dirty="0"/>
              <a:t> </a:t>
            </a:r>
            <a:r>
              <a:rPr lang="en-GB" sz="2400" dirty="0" err="1"/>
              <a:t>curous</a:t>
            </a:r>
            <a:r>
              <a:rPr lang="en-GB" sz="2400" dirty="0"/>
              <a:t> </a:t>
            </a:r>
            <a:r>
              <a:rPr lang="en-GB" sz="2400" dirty="0" err="1"/>
              <a:t>naytoors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me an </a:t>
            </a:r>
            <a:r>
              <a:rPr lang="en-GB" sz="2400" dirty="0" err="1"/>
              <a:t>alsur</a:t>
            </a:r>
            <a:r>
              <a:rPr lang="en-GB" sz="2400" dirty="0"/>
              <a:t> may me </a:t>
            </a:r>
            <a:r>
              <a:rPr lang="en-GB" sz="2400" dirty="0" err="1"/>
              <a:t>tvictim</a:t>
            </a:r>
            <a:r>
              <a:rPr lang="en-GB" sz="2400" dirty="0"/>
              <a:t> o nay a </a:t>
            </a:r>
            <a:r>
              <a:rPr lang="en-GB" sz="2400" dirty="0" err="1"/>
              <a:t>fyu</a:t>
            </a:r>
            <a:r>
              <a:rPr lang="en-GB" sz="2400" dirty="0"/>
              <a:t> </a:t>
            </a:r>
            <a:r>
              <a:rPr lang="en-GB" sz="2400" dirty="0" err="1"/>
              <a:t>vetran</a:t>
            </a:r>
            <a:r>
              <a:rPr lang="en-GB" sz="2400" dirty="0"/>
              <a:t> boors</a:t>
            </a:r>
          </a:p>
        </p:txBody>
      </p:sp>
    </p:spTree>
    <p:extLst>
      <p:ext uri="{BB962C8B-B14F-4D97-AF65-F5344CB8AC3E}">
        <p14:creationId xmlns:p14="http://schemas.microsoft.com/office/powerpoint/2010/main" val="105791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22F7-089E-0E45-17BA-5318CA776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459195"/>
            <a:ext cx="9520158" cy="1049235"/>
          </a:xfrm>
        </p:spPr>
        <p:txBody>
          <a:bodyPr>
            <a:normAutofit/>
          </a:bodyPr>
          <a:lstStyle/>
          <a:p>
            <a:r>
              <a:rPr lang="en-GB" sz="4400" b="1" dirty="0"/>
              <a:t>Why Write This / Why Publish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C2EE6-15E0-B208-E8A4-829E0281C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766048"/>
            <a:ext cx="9520158" cy="4287434"/>
          </a:xfrm>
        </p:spPr>
        <p:txBody>
          <a:bodyPr>
            <a:normAutofit fontScale="85000" lnSpcReduction="10000"/>
          </a:bodyPr>
          <a:lstStyle/>
          <a:p>
            <a:pPr>
              <a:buFont typeface="Palatino Linotype" panose="02040502050505030304" pitchFamily="18" charset="0"/>
              <a:buChar char="∞"/>
            </a:pPr>
            <a:r>
              <a:rPr lang="en-GB" sz="3000" dirty="0"/>
              <a:t>The value of our unique voices</a:t>
            </a:r>
          </a:p>
          <a:p>
            <a:pPr lvl="1">
              <a:buFont typeface="Palatino Linotype" panose="02040502050505030304" pitchFamily="18" charset="0"/>
              <a:buChar char="∞"/>
            </a:pPr>
            <a:r>
              <a:rPr lang="en-GB" sz="2600" dirty="0"/>
              <a:t>Personal psychological, creative, ethnic and cultural expression</a:t>
            </a:r>
          </a:p>
          <a:p>
            <a:pPr lvl="1">
              <a:buFont typeface="Palatino Linotype" panose="02040502050505030304" pitchFamily="18" charset="0"/>
              <a:buChar char="∞"/>
            </a:pPr>
            <a:r>
              <a:rPr lang="en-GB" sz="2600" dirty="0"/>
              <a:t>Our unique voices create unique forms of art</a:t>
            </a:r>
          </a:p>
          <a:p>
            <a:pPr>
              <a:buFont typeface="Palatino Linotype" panose="02040502050505030304" pitchFamily="18" charset="0"/>
              <a:buChar char="∞"/>
            </a:pPr>
            <a:r>
              <a:rPr lang="en-GB" sz="3000" dirty="0"/>
              <a:t>Creating an artistic portfolio</a:t>
            </a:r>
          </a:p>
          <a:p>
            <a:pPr lvl="1">
              <a:buFont typeface="Palatino Linotype" panose="02040502050505030304" pitchFamily="18" charset="0"/>
              <a:buChar char="∞"/>
            </a:pPr>
            <a:r>
              <a:rPr lang="en-GB" sz="2600" dirty="0"/>
              <a:t>Looks great on CV / You can boast about it at parties (be insufferable)</a:t>
            </a:r>
          </a:p>
          <a:p>
            <a:pPr lvl="1">
              <a:buFont typeface="Palatino Linotype" panose="02040502050505030304" pitchFamily="18" charset="0"/>
              <a:buChar char="∞"/>
            </a:pPr>
            <a:r>
              <a:rPr lang="en-GB" sz="2600" dirty="0"/>
              <a:t>Establish yourself as an artist; show the world what makes your work unique </a:t>
            </a:r>
          </a:p>
          <a:p>
            <a:pPr lvl="1">
              <a:buFont typeface="Palatino Linotype" panose="02040502050505030304" pitchFamily="18" charset="0"/>
              <a:buChar char="∞"/>
            </a:pPr>
            <a:r>
              <a:rPr lang="en-GB" sz="2600" dirty="0"/>
              <a:t>Makes your work available and accessible to an international audience; can be cited and studied by others</a:t>
            </a:r>
          </a:p>
          <a:p>
            <a:pPr lvl="1">
              <a:buFont typeface="Palatino Linotype" panose="02040502050505030304" pitchFamily="18" charset="0"/>
              <a:buChar char="∞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29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E49DC-1EFC-DE50-E713-8D922AC2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524000"/>
            <a:ext cx="9520158" cy="1201272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 err="1"/>
              <a:t>Paracrow</a:t>
            </a:r>
            <a:r>
              <a:rPr lang="en-GB" sz="8000" b="1" dirty="0"/>
              <a:t> </a:t>
            </a:r>
            <a:r>
              <a:rPr lang="en-GB" sz="8000" b="1" dirty="0" err="1"/>
              <a:t>Tute</a:t>
            </a:r>
            <a:endParaRPr lang="en-GB" sz="8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3505D-9455-01CA-87F3-CBC132BA3AE4}"/>
              </a:ext>
            </a:extLst>
          </p:cNvPr>
          <p:cNvSpPr txBox="1"/>
          <p:nvPr/>
        </p:nvSpPr>
        <p:spPr>
          <a:xfrm rot="10800000">
            <a:off x="2649156" y="2809290"/>
            <a:ext cx="7291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(Thank you)</a:t>
            </a:r>
          </a:p>
        </p:txBody>
      </p:sp>
    </p:spTree>
    <p:extLst>
      <p:ext uri="{BB962C8B-B14F-4D97-AF65-F5344CB8AC3E}">
        <p14:creationId xmlns:p14="http://schemas.microsoft.com/office/powerpoint/2010/main" val="154586322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180</TotalTime>
  <Words>438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Blackadder ITC</vt:lpstr>
      <vt:lpstr>Bradley Hand ITC</vt:lpstr>
      <vt:lpstr>Palatino Linotype</vt:lpstr>
      <vt:lpstr>Gallery</vt:lpstr>
      <vt:lpstr>Experiments in Equations and Other Angles</vt:lpstr>
      <vt:lpstr>The Oulipo</vt:lpstr>
      <vt:lpstr>PowerPoint Presentation</vt:lpstr>
      <vt:lpstr>Lipograms</vt:lpstr>
      <vt:lpstr>PowerPoint Presentation</vt:lpstr>
      <vt:lpstr>Boro Gatsby ando Roma Pogadi Jib</vt:lpstr>
      <vt:lpstr>Why Write This / Why Publish It?</vt:lpstr>
      <vt:lpstr>Paracrow Tute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Smith</dc:creator>
  <cp:lastModifiedBy>Sean Smith</cp:lastModifiedBy>
  <cp:revision>27</cp:revision>
  <dcterms:created xsi:type="dcterms:W3CDTF">2025-04-06T12:41:31Z</dcterms:created>
  <dcterms:modified xsi:type="dcterms:W3CDTF">2025-04-17T14:20:06Z</dcterms:modified>
</cp:coreProperties>
</file>