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3" r:id="rId6"/>
    <p:sldId id="264" r:id="rId7"/>
    <p:sldId id="267" r:id="rId8"/>
    <p:sldId id="270" r:id="rId9"/>
    <p:sldId id="271" r:id="rId10"/>
    <p:sldId id="275" r:id="rId11"/>
    <p:sldId id="273" r:id="rId12"/>
    <p:sldId id="274" r:id="rId13"/>
    <p:sldId id="272" r:id="rId14"/>
  </p:sldIdLst>
  <p:sldSz cx="18288000" cy="10287000"/>
  <p:notesSz cx="6858000" cy="9144000"/>
  <p:embeddedFontLst>
    <p:embeddedFont>
      <p:font typeface="Century Gothic Paneuropean" panose="020B0604020202020204" charset="0"/>
      <p:regular r:id="rId16"/>
    </p:embeddedFont>
    <p:embeddedFont>
      <p:font typeface="Century Gothic Paneuropean Bold" panose="020B0604020202020204" charset="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9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1A49F-4609-45F7-AEE3-EB9CA56A1A6E}" type="datetimeFigureOut">
              <a:rPr lang="en-IN" smtClean="0"/>
              <a:t>30-04-2025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2CB4D-A8C6-46BA-8B38-1F199341EC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812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92CB4D-A8C6-46BA-8B38-1F199341EC58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044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92CB4D-A8C6-46BA-8B38-1F199341EC58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6375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i.org/10.1080/1070289X.2019.1611075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5071/1920-7336.2123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s://doi.org/10.1080/10749031003605839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38400" y="2605605"/>
            <a:ext cx="13018493" cy="4397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b="1" dirty="0">
                <a:solidFill>
                  <a:srgbClr val="00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WHAT IS IN A LABEL? EXPLORING HOW LABELLING SHAPES REFUGEES’ EXPERIENCES</a:t>
            </a:r>
          </a:p>
          <a:p>
            <a:pPr algn="ctr">
              <a:lnSpc>
                <a:spcPts val="7000"/>
              </a:lnSpc>
            </a:pPr>
            <a:endParaRPr lang="en-US" sz="5000" b="1" dirty="0">
              <a:solidFill>
                <a:srgbClr val="000000"/>
              </a:solidFill>
              <a:latin typeface="Century Gothic Paneuropean Bold"/>
              <a:ea typeface="Century Gothic Paneuropean Bold"/>
              <a:cs typeface="Century Gothic Paneuropean Bold"/>
              <a:sym typeface="Century Gothic Paneuropean Bold"/>
            </a:endParaRPr>
          </a:p>
          <a:p>
            <a:pPr algn="ctr">
              <a:lnSpc>
                <a:spcPts val="7000"/>
              </a:lnSpc>
            </a:pPr>
            <a:endParaRPr lang="en-US" sz="5000" b="1" dirty="0">
              <a:solidFill>
                <a:srgbClr val="000000"/>
              </a:solidFill>
              <a:latin typeface="Century Gothic Paneuropean Bold"/>
              <a:ea typeface="Century Gothic Paneuropean Bold"/>
              <a:cs typeface="Century Gothic Paneuropean Bold"/>
              <a:sym typeface="Century Gothic Paneuropean Bold"/>
            </a:endParaRPr>
          </a:p>
          <a:p>
            <a:pPr algn="ctr">
              <a:lnSpc>
                <a:spcPts val="7000"/>
              </a:lnSpc>
            </a:pPr>
            <a:endParaRPr lang="en-US" sz="5000" b="1" dirty="0">
              <a:solidFill>
                <a:srgbClr val="000000"/>
              </a:solidFill>
              <a:latin typeface="Century Gothic Paneuropean Bold"/>
              <a:ea typeface="Century Gothic Paneuropean Bold"/>
              <a:cs typeface="Century Gothic Paneuropean Bold"/>
              <a:sym typeface="Century Gothic Paneuropean Bold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582400" y="8039100"/>
            <a:ext cx="6217258" cy="15803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Somidha Ray</a:t>
            </a:r>
          </a:p>
          <a:p>
            <a:pPr algn="ctr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MA Refugee Care (2023-24)</a:t>
            </a:r>
          </a:p>
          <a:p>
            <a:pPr algn="ctr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University of Essex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2" name="Group 12"/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319BA-E656-8702-1582-D612704142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C741F32F-4153-9117-C054-0D2F2CADAB42}"/>
              </a:ext>
            </a:extLst>
          </p:cNvPr>
          <p:cNvSpPr txBox="1"/>
          <p:nvPr/>
        </p:nvSpPr>
        <p:spPr>
          <a:xfrm>
            <a:off x="3471423" y="647700"/>
            <a:ext cx="11276387" cy="8076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59"/>
              </a:lnSpc>
            </a:pPr>
            <a:r>
              <a:rPr lang="en-US" sz="4756" b="1" dirty="0">
                <a:solidFill>
                  <a:srgbClr val="00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REFERENCES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3D686D6-6170-FB78-D4B1-B8883D003373}"/>
              </a:ext>
            </a:extLst>
          </p:cNvPr>
          <p:cNvSpPr txBox="1"/>
          <p:nvPr/>
        </p:nvSpPr>
        <p:spPr>
          <a:xfrm>
            <a:off x="1510177" y="1939223"/>
            <a:ext cx="15267646" cy="80370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Abdelhady, D. (2011) ‘The power of community: beyond homeland and host society’, in D. Abdelhady The Lebanese diaspora: the Arab immigrant experience in Montreal. New York: NYU Press, pp. 89-132. Available at: http://www.jstor.org/stable/j.ctt9qfsc0.6 (Accessed: 3 April 2024).</a:t>
            </a: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Burnett, K. (2013). ‘Feeling like an outsider: a case study of refugee identity in the Czech Republic’, New Issues in Refugee Research, 251, pp. 1-30. Available at: https://www.unhcr.org/in/sites/en-in/files/legacy-pdf/510947989.pdf (Accessed: 2 December 2024)</a:t>
            </a: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Craig, B.J. (2012) ‘I am an American: communicating refugee identity and citizenship’, Kaleidoscope: A Graduate Journal of Qualitative Communication Research, 11. Available at: http://opensiuc.lib.siu.edu/kaleidoscope/vol11/iss1/6 (Accessed: 2 December 2024).</a:t>
            </a: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A1A19970-5EAE-F519-99F8-D98EF28291D4}"/>
              </a:ext>
            </a:extLst>
          </p:cNvPr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375DF4A3-3EBD-FCE0-754E-26FC7AB62CEC}"/>
                </a:ext>
              </a:extLst>
            </p:cNvPr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5FDDDCF7-B1E7-F7C7-D6DE-CC43CFA9FD21}"/>
                </a:ext>
              </a:extLst>
            </p:cNvPr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6B8B16BB-63D3-2588-0662-20EA5DBD1693}"/>
              </a:ext>
            </a:extLst>
          </p:cNvPr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FF995AD0-690F-7093-8511-417E754AD63C}"/>
                </a:ext>
              </a:extLst>
            </p:cNvPr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494848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9DFBF0D9-BB23-0B7D-D184-D20B156C3891}"/>
                </a:ext>
              </a:extLst>
            </p:cNvPr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F6F4497B-4DDB-6096-8963-FC0D799BDC9C}"/>
              </a:ext>
            </a:extLst>
          </p:cNvPr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A032A8CB-1B03-7240-5A59-1ED2BD88A994}"/>
              </a:ext>
            </a:extLst>
          </p:cNvPr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2" name="Group 12">
            <a:extLst>
              <a:ext uri="{FF2B5EF4-FFF2-40B4-BE49-F238E27FC236}">
                <a16:creationId xmlns:a16="http://schemas.microsoft.com/office/drawing/2014/main" id="{53954934-C77A-1EF4-581C-652DB29F09C5}"/>
              </a:ext>
            </a:extLst>
          </p:cNvPr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E376F1C3-83B0-5B0A-EA48-5B6190E7795E}"/>
                </a:ext>
              </a:extLst>
            </p:cNvPr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18B3DF88-CD48-044E-A3AA-B8A3FA07AB2F}"/>
                </a:ext>
              </a:extLst>
            </p:cNvPr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36116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917D6-C7E6-7FEF-A34E-F78110689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:a16="http://schemas.microsoft.com/office/drawing/2014/main" id="{F838AF75-D053-CA47-EDF0-E0A6E29AC9C7}"/>
              </a:ext>
            </a:extLst>
          </p:cNvPr>
          <p:cNvSpPr txBox="1"/>
          <p:nvPr/>
        </p:nvSpPr>
        <p:spPr>
          <a:xfrm>
            <a:off x="1510177" y="1511470"/>
            <a:ext cx="15267646" cy="91142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Del Corral, N. and Uuskam, K. (2017) The strength of ‘power-with’: Colombian refugee women in Ecuador fighting hardship through unity. M.Sc. Thesis. Aalborg University. Available at: https://vbn.aau.dk/ws/files/262065381/Thesis_La_Red_de_Mujeres_Libres_sin_Fronteras_FINAL.pdf (Accessed: 2 December 2024).</a:t>
            </a: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Driel, E. and Verkuyten, M. (2019) ‘Local identity and the reception of refugees: the example of Riace’, Identities, 27(5), pp. 614–632. Available at: </a:t>
            </a: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  <a:hlinkClick r:id="rId2"/>
              </a:rPr>
              <a:t>https://doi.org/10.1080/1070289X.2019.1611075</a:t>
            </a: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Najjar, O.A. (2007) ‘Cartoons as a site for the construction of Palestinian refugee identity: an exploratory study of cartoonist Naji al-Ali’, Journal of Communication Inquiry, 31(3), pp. 255-285. Available at: https://doi.org/10.1177/0196859907302455</a:t>
            </a:r>
          </a:p>
          <a:p>
            <a:pPr marL="778499" lvl="1" indent="-457200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Papadopoulos, R.K. (2021) Involuntary dislocation: home, trauma, resilience, and adversity-activated development. London: Routledge.</a:t>
            </a: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AA1FDC34-F138-5ABB-F332-9D1D24D3F96A}"/>
              </a:ext>
            </a:extLst>
          </p:cNvPr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898349E6-3B58-E028-D333-BC223CF29F68}"/>
                </a:ext>
              </a:extLst>
            </p:cNvPr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F9A7FE77-A136-74B2-AF50-B5D5C9489435}"/>
                </a:ext>
              </a:extLst>
            </p:cNvPr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BB6D825A-D969-F4E6-2A0C-294FFF31F7D5}"/>
              </a:ext>
            </a:extLst>
          </p:cNvPr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29207B26-DCFA-DBDB-A304-41068A2C04DB}"/>
                </a:ext>
              </a:extLst>
            </p:cNvPr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494848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4D521C51-78BF-E2B2-553D-C8159AC768CF}"/>
                </a:ext>
              </a:extLst>
            </p:cNvPr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F2456321-F5C6-43A8-CA08-1A9DD3308430}"/>
              </a:ext>
            </a:extLst>
          </p:cNvPr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2D107609-DDC8-B973-4E00-4A889F0C2DDF}"/>
              </a:ext>
            </a:extLst>
          </p:cNvPr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2" name="Group 12">
            <a:extLst>
              <a:ext uri="{FF2B5EF4-FFF2-40B4-BE49-F238E27FC236}">
                <a16:creationId xmlns:a16="http://schemas.microsoft.com/office/drawing/2014/main" id="{7571E07D-8045-FA65-79D9-9ADF8FF42963}"/>
              </a:ext>
            </a:extLst>
          </p:cNvPr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467124DD-3454-4000-A1BE-3C532AF02448}"/>
                </a:ext>
              </a:extLst>
            </p:cNvPr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75C36DF1-5BC4-2F54-B3FA-E5005E7853AB}"/>
                </a:ext>
              </a:extLst>
            </p:cNvPr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89053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FE8E34-6884-18DC-5A20-C9DD96B450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:a16="http://schemas.microsoft.com/office/drawing/2014/main" id="{602D61AF-8ED6-FE71-2F47-E032A69E6AA9}"/>
              </a:ext>
            </a:extLst>
          </p:cNvPr>
          <p:cNvSpPr txBox="1"/>
          <p:nvPr/>
        </p:nvSpPr>
        <p:spPr>
          <a:xfrm>
            <a:off x="1632755" y="650193"/>
            <a:ext cx="15022490" cy="96528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Pittaway, E. and Bartolomei, L. (2001) ‘Refugees, race, and gender: the multiple discrimination against refugee women’, Refuge: Canada’s Journal on Refugees, 19(6), pp. 21-32. Available at: </a:t>
            </a: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  <a:hlinkClick r:id="rId3"/>
              </a:rPr>
              <a:t>https://doi.org/10.25071/1920-7336.21236</a:t>
            </a: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Shahimi, F., Block, K. and </a:t>
            </a:r>
            <a:r>
              <a:rPr lang="en-US" sz="2800" dirty="0" err="1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Alisic</a:t>
            </a: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, E. (2023) ‘Sense of identity among young people with refugee backgrounds: A scoping review’, Children and Youth Services Review, 157, article number 107378. Available at: https://doi.org/10.1016/j.childyouth.2023.107378</a:t>
            </a: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Tajfel, H. and Turner, J.C. (2004) ‘The social identity theory of intergroup behavior’, in J.T. Jost and J. </a:t>
            </a:r>
            <a:r>
              <a:rPr lang="en-US" sz="2800" dirty="0" err="1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Sidanius</a:t>
            </a: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 (eds)Political psychology: key readings. New York: Psychology Press, pp. 276–293.</a:t>
            </a: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Vågan, A. (2011) ‘Towards a sociocultural perspective on identity formation in education’, Mind, Culture, and Activity, 18(1), pp. 43-57. Available at: </a:t>
            </a: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  <a:hlinkClick r:id="rId4"/>
              </a:rPr>
              <a:t>https://doi.org/10.1080/10749031003605839</a:t>
            </a: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Žagi, K. (2021) ‘Perceiving the migrant as “other”: Analysis of three main categories in the European migration context’, Sic: </a:t>
            </a:r>
            <a:r>
              <a:rPr lang="en-US" sz="2800" dirty="0" err="1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časopis</a:t>
            </a: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 za </a:t>
            </a:r>
            <a:r>
              <a:rPr lang="en-US" sz="2800" dirty="0" err="1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književnost</a:t>
            </a: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kulturu</a:t>
            </a: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 i </a:t>
            </a:r>
            <a:r>
              <a:rPr lang="en-US" sz="2800" dirty="0" err="1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književno</a:t>
            </a: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prevođenje</a:t>
            </a:r>
            <a:r>
              <a:rPr lang="en-US" sz="28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, 11(2). Available at: https://doi.org/10.15291/sic/2.11.lc.4</a:t>
            </a: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184619AC-44B7-D43F-62E3-683D30F4F3B1}"/>
              </a:ext>
            </a:extLst>
          </p:cNvPr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693EBF50-56C5-EDBD-E9E2-09E8486E1CE7}"/>
                </a:ext>
              </a:extLst>
            </p:cNvPr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A8321653-9478-D768-B7EC-F8CE08BB51EF}"/>
                </a:ext>
              </a:extLst>
            </p:cNvPr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>
            <a:extLst>
              <a:ext uri="{FF2B5EF4-FFF2-40B4-BE49-F238E27FC236}">
                <a16:creationId xmlns:a16="http://schemas.microsoft.com/office/drawing/2014/main" id="{7929E6F8-D571-BA34-5FC2-1353FAB4D390}"/>
              </a:ext>
            </a:extLst>
          </p:cNvPr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4AD7B7F4-0618-BC71-E15F-DDB5820A1032}"/>
                </a:ext>
              </a:extLst>
            </p:cNvPr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494848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BFF5AC01-8480-513B-CD2D-E6A52233450D}"/>
                </a:ext>
              </a:extLst>
            </p:cNvPr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>
            <a:extLst>
              <a:ext uri="{FF2B5EF4-FFF2-40B4-BE49-F238E27FC236}">
                <a16:creationId xmlns:a16="http://schemas.microsoft.com/office/drawing/2014/main" id="{407564A5-055A-17D4-632C-8469BD35DAD0}"/>
              </a:ext>
            </a:extLst>
          </p:cNvPr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77862A91-C7FD-2F82-0877-FA6D4E9F937C}"/>
              </a:ext>
            </a:extLst>
          </p:cNvPr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2" name="Group 12">
            <a:extLst>
              <a:ext uri="{FF2B5EF4-FFF2-40B4-BE49-F238E27FC236}">
                <a16:creationId xmlns:a16="http://schemas.microsoft.com/office/drawing/2014/main" id="{10475AE9-1D25-7310-8376-3FF123172E86}"/>
              </a:ext>
            </a:extLst>
          </p:cNvPr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ED55D61B-439A-8A38-6BBC-05AF8D938E69}"/>
                </a:ext>
              </a:extLst>
            </p:cNvPr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F5157038-FCD1-5384-21EF-2DB277138081}"/>
                </a:ext>
              </a:extLst>
            </p:cNvPr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52065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950481" y="4013348"/>
            <a:ext cx="12387037" cy="17618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641"/>
              </a:lnSpc>
            </a:pPr>
            <a:r>
              <a:rPr lang="en-US" sz="5000" b="1" dirty="0">
                <a:solidFill>
                  <a:srgbClr val="00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THANK YOU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0" name="Freeform 10"/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1" name="Group 11"/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646811" y="972508"/>
            <a:ext cx="8537178" cy="854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b="1" dirty="0">
                <a:solidFill>
                  <a:srgbClr val="00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OUTLINE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745643" y="2933700"/>
            <a:ext cx="14973300" cy="39944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89241" lvl="1" indent="-344621" algn="l">
              <a:lnSpc>
                <a:spcPts val="4469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Exploring theoretical perspectives on identity.</a:t>
            </a:r>
          </a:p>
          <a:p>
            <a:pPr marL="344620" lvl="1" algn="l">
              <a:lnSpc>
                <a:spcPts val="4469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689241" lvl="1" indent="-344621" algn="l">
              <a:lnSpc>
                <a:spcPts val="4469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What does labelling a person as a “refugee” in a post-displacement context mean? </a:t>
            </a:r>
          </a:p>
          <a:p>
            <a:pPr marL="689241" lvl="1" indent="-344621" algn="l">
              <a:lnSpc>
                <a:spcPts val="4469"/>
              </a:lnSpc>
              <a:buFont typeface="Arial"/>
              <a:buChar char="•"/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689241" lvl="1" indent="-344621" algn="l">
              <a:lnSpc>
                <a:spcPts val="4469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Labelling and the question of agency.</a:t>
            </a:r>
          </a:p>
          <a:p>
            <a:pPr marL="344620" lvl="1" algn="l">
              <a:lnSpc>
                <a:spcPts val="4469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</p:txBody>
      </p:sp>
      <p:grpSp>
        <p:nvGrpSpPr>
          <p:cNvPr id="5" name="Group 5"/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494848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1" name="Freeform 11"/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2" name="Freeform 12"/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3" name="Group 13"/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99825" y="952500"/>
            <a:ext cx="14249400" cy="8385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 b="1" dirty="0">
                <a:solidFill>
                  <a:srgbClr val="00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THEORETICAL PERSPECTIVES ON IDENTITY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866458" y="3123273"/>
            <a:ext cx="15388831" cy="27794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74957" lvl="1" indent="-337478" algn="l">
              <a:lnSpc>
                <a:spcPts val="4376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The </a:t>
            </a:r>
            <a:r>
              <a:rPr lang="en-US" sz="3000" b="1" u="sng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sociocultural perspective </a:t>
            </a: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(e.g., Vågan, 2011).</a:t>
            </a:r>
          </a:p>
          <a:p>
            <a:pPr marL="674957" lvl="1" indent="-337478" algn="l">
              <a:lnSpc>
                <a:spcPts val="4376"/>
              </a:lnSpc>
              <a:buFont typeface="Arial"/>
              <a:buChar char="•"/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674957" lvl="1" indent="-337478" algn="l">
              <a:lnSpc>
                <a:spcPts val="4376"/>
              </a:lnSpc>
              <a:buFont typeface="Arial"/>
              <a:buChar char="•"/>
            </a:pPr>
            <a:r>
              <a:rPr lang="en-US" sz="3000" b="1" u="sng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Social Identity Theory (SIT) </a:t>
            </a: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(Tajfel and Turner, 2004). </a:t>
            </a:r>
          </a:p>
          <a:p>
            <a:pPr marL="674957" lvl="1" indent="-337478" algn="l">
              <a:lnSpc>
                <a:spcPts val="4376"/>
              </a:lnSpc>
              <a:buFont typeface="Arial"/>
              <a:buChar char="•"/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674957" lvl="1" indent="-337478" algn="l">
              <a:lnSpc>
                <a:spcPts val="4376"/>
              </a:lnSpc>
              <a:buFont typeface="Arial"/>
              <a:buChar char="•"/>
            </a:pPr>
            <a:r>
              <a:rPr lang="en-US" sz="3000" b="1" u="sng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Papadopoulos</a:t>
            </a: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 (2021) – an onto-ecological settledness.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494848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2" name="Group 12"/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930537" y="932278"/>
            <a:ext cx="14426926" cy="166083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659"/>
              </a:lnSpc>
            </a:pPr>
            <a:r>
              <a:rPr lang="en-US" sz="5000" b="1" dirty="0">
                <a:solidFill>
                  <a:srgbClr val="00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IDENTITY, LABEL, AND FORCED DISPLACEMENT</a:t>
            </a:r>
          </a:p>
          <a:p>
            <a:pPr algn="ctr">
              <a:lnSpc>
                <a:spcPts val="6659"/>
              </a:lnSpc>
            </a:pPr>
            <a:endParaRPr lang="en-US" sz="4756" b="1" dirty="0">
              <a:solidFill>
                <a:srgbClr val="000000"/>
              </a:solidFill>
              <a:latin typeface="Century Gothic Paneuropean Bold"/>
              <a:ea typeface="Century Gothic Paneuropean Bold"/>
              <a:cs typeface="Century Gothic Paneuropean Bold"/>
              <a:sym typeface="Century Gothic Paneuropean Bold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451296" y="2824730"/>
            <a:ext cx="15388831" cy="53506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47700" lvl="1" indent="-323850" algn="l">
              <a:lnSpc>
                <a:spcPts val="4200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Extreme events such as forced displacement can affect aspects of one’s identity (Papadopoulos 2021). </a:t>
            </a:r>
          </a:p>
          <a:p>
            <a:pPr marL="323850" lvl="1" algn="l">
              <a:lnSpc>
                <a:spcPts val="4200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“Refugee identity” is problematic. </a:t>
            </a:r>
          </a:p>
          <a:p>
            <a:pPr marL="323850" lvl="1">
              <a:lnSpc>
                <a:spcPts val="4200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Identity vs. label</a:t>
            </a:r>
          </a:p>
          <a:p>
            <a:pPr marL="323850" lvl="1">
              <a:lnSpc>
                <a:spcPts val="4200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 Bold"/>
              <a:cs typeface="Century Gothic Paneuropean"/>
              <a:sym typeface="Century Gothic Paneuropean"/>
            </a:endParaRPr>
          </a:p>
          <a:p>
            <a:pPr marL="323850" lvl="1" algn="ctr">
              <a:lnSpc>
                <a:spcPts val="4200"/>
              </a:lnSpc>
            </a:pPr>
            <a:r>
              <a:rPr lang="en-US" sz="3200" dirty="0">
                <a:solidFill>
                  <a:srgbClr val="FF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Why do labels matter?</a:t>
            </a:r>
          </a:p>
          <a:p>
            <a:pPr marL="647700" lvl="1" indent="-323850">
              <a:lnSpc>
                <a:spcPts val="4200"/>
              </a:lnSpc>
              <a:buFont typeface="Arial"/>
              <a:buChar char="•"/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algn="l">
              <a:lnSpc>
                <a:spcPts val="4200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494848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2" name="Group 12"/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67046" y="706989"/>
            <a:ext cx="14058755" cy="25200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659"/>
              </a:lnSpc>
            </a:pPr>
            <a:r>
              <a:rPr lang="en-US" sz="5000" b="1" dirty="0">
                <a:solidFill>
                  <a:srgbClr val="00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THE SOCIOCULTURAL PERSPECTIVE ON THE “REFUGEE” LABEL</a:t>
            </a:r>
          </a:p>
          <a:p>
            <a:pPr algn="ctr">
              <a:lnSpc>
                <a:spcPts val="6659"/>
              </a:lnSpc>
            </a:pPr>
            <a:endParaRPr lang="en-US" sz="5000" b="1" dirty="0">
              <a:solidFill>
                <a:srgbClr val="000000"/>
              </a:solidFill>
              <a:latin typeface="Century Gothic Paneuropean Bold"/>
              <a:ea typeface="Century Gothic Paneuropean Bold"/>
              <a:cs typeface="Century Gothic Paneuropean Bold"/>
              <a:sym typeface="Century Gothic Paneuropean Bold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771668" y="3799333"/>
            <a:ext cx="14748088" cy="31961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47700" lvl="1" indent="-323850" algn="l">
              <a:lnSpc>
                <a:spcPts val="4200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Refugee as “the other”- an in-group/out-group binary (Tajfel and Turner, 2004). </a:t>
            </a:r>
          </a:p>
          <a:p>
            <a:pPr marL="647700" lvl="1" indent="-323850" algn="l">
              <a:lnSpc>
                <a:spcPts val="4200"/>
              </a:lnSpc>
              <a:buFont typeface="Arial"/>
              <a:buChar char="•"/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647700" lvl="1" indent="-323850" algn="l">
              <a:lnSpc>
                <a:spcPts val="4200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Evokes a strong response from the in-group (those who identify as the natives) (Žagi, 2021). </a:t>
            </a:r>
          </a:p>
          <a:p>
            <a:pPr marL="323850" lvl="1" algn="l">
              <a:lnSpc>
                <a:spcPts val="4200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494848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2" name="Group 12"/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133600" y="710848"/>
            <a:ext cx="13792200" cy="25200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659"/>
              </a:lnSpc>
            </a:pPr>
            <a:r>
              <a:rPr lang="en-US" sz="4756" b="1" dirty="0">
                <a:solidFill>
                  <a:srgbClr val="00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THE SOCIOCULTURAL PERSPECTIVE - RESPONSES TO LABELLING</a:t>
            </a:r>
          </a:p>
          <a:p>
            <a:pPr algn="ctr">
              <a:lnSpc>
                <a:spcPts val="6659"/>
              </a:lnSpc>
            </a:pPr>
            <a:endParaRPr lang="en-US" sz="4756" b="1" dirty="0">
              <a:solidFill>
                <a:srgbClr val="000000"/>
              </a:solidFill>
              <a:latin typeface="Century Gothic Paneuropean Bold"/>
              <a:ea typeface="Century Gothic Paneuropean Bold"/>
              <a:cs typeface="Century Gothic Paneuropean Bold"/>
              <a:sym typeface="Century Gothic Paneuropean Bold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0098284" y="3750550"/>
            <a:ext cx="6494266" cy="31961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0" lvl="1" algn="l">
              <a:lnSpc>
                <a:spcPts val="4200"/>
              </a:lnSpc>
            </a:pPr>
            <a:r>
              <a:rPr lang="en-US" sz="3000" b="1" u="sng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Positive response:</a:t>
            </a:r>
          </a:p>
          <a:p>
            <a:pPr marL="323850" lvl="1" algn="l">
              <a:lnSpc>
                <a:spcPts val="4200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838200" lvl="1" indent="-514350" algn="l">
              <a:lnSpc>
                <a:spcPts val="4200"/>
              </a:lnSpc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Community solidarity (Driel and Verkuyten, 2019)</a:t>
            </a:r>
          </a:p>
          <a:p>
            <a:pPr marL="323850" lvl="1" algn="l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2. ‘</a:t>
            </a:r>
            <a:r>
              <a:rPr lang="en-US" sz="3000" dirty="0" err="1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Humanising</a:t>
            </a: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’ refugees</a:t>
            </a:r>
          </a:p>
          <a:p>
            <a:pPr marL="323850" lvl="1" algn="l">
              <a:lnSpc>
                <a:spcPts val="4200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494848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2" name="Group 12"/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5" name="TextBox 3">
            <a:extLst>
              <a:ext uri="{FF2B5EF4-FFF2-40B4-BE49-F238E27FC236}">
                <a16:creationId xmlns:a16="http://schemas.microsoft.com/office/drawing/2014/main" id="{7E751516-0735-DB63-765C-36D12A5761A9}"/>
              </a:ext>
            </a:extLst>
          </p:cNvPr>
          <p:cNvSpPr txBox="1"/>
          <p:nvPr/>
        </p:nvSpPr>
        <p:spPr>
          <a:xfrm>
            <a:off x="1342168" y="3695700"/>
            <a:ext cx="7803543" cy="37348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0" lvl="1" algn="l">
              <a:lnSpc>
                <a:spcPts val="4200"/>
              </a:lnSpc>
            </a:pPr>
            <a:r>
              <a:rPr lang="en-US" sz="3000" b="1" u="sng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Negative response:</a:t>
            </a:r>
          </a:p>
          <a:p>
            <a:pPr marL="323850" lvl="1" algn="l">
              <a:lnSpc>
                <a:spcPts val="4200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838200" lvl="1" indent="-514350" algn="l">
              <a:lnSpc>
                <a:spcPts val="4200"/>
              </a:lnSpc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Economic, social and emotional exclusion(Del Corral and Uuskam, 2017; Pittaway and Bartolomei, 2001). </a:t>
            </a:r>
          </a:p>
          <a:p>
            <a:pPr marL="838200" lvl="1" indent="-514350" algn="l">
              <a:lnSpc>
                <a:spcPts val="4200"/>
              </a:lnSpc>
              <a:buAutoNum type="arabicPeriod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“Safe” spaces. </a:t>
            </a:r>
          </a:p>
          <a:p>
            <a:pPr marL="323850" lvl="1">
              <a:lnSpc>
                <a:spcPts val="4200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276600" y="1028700"/>
            <a:ext cx="11276387" cy="8016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59"/>
              </a:lnSpc>
            </a:pPr>
            <a:r>
              <a:rPr lang="en-US" sz="4756" b="1" dirty="0">
                <a:solidFill>
                  <a:srgbClr val="00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POLITICISATION OF THE LABEL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868612" y="2933700"/>
            <a:ext cx="14554200" cy="48120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47700" lvl="1" indent="-323850" algn="l">
              <a:lnSpc>
                <a:spcPts val="4200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 A person labelled as a “refugee” will “become something (or someone) new” (Craig 2012, p. 89). </a:t>
            </a:r>
          </a:p>
          <a:p>
            <a:pPr marL="647700" lvl="1" indent="-323850" algn="l">
              <a:lnSpc>
                <a:spcPts val="4200"/>
              </a:lnSpc>
              <a:buFont typeface="Arial"/>
              <a:buChar char="•"/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647700" lvl="1" indent="-323850" algn="l">
              <a:lnSpc>
                <a:spcPts val="4200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 Perceived as an economic burden, cultural threat, etc. (Burnett, 2013). </a:t>
            </a:r>
          </a:p>
          <a:p>
            <a:pPr marL="647700" lvl="1" indent="-323850" algn="l">
              <a:lnSpc>
                <a:spcPts val="4200"/>
              </a:lnSpc>
              <a:buFont typeface="Arial"/>
              <a:buChar char="•"/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647700" lvl="1" indent="-323850" algn="l">
              <a:lnSpc>
                <a:spcPts val="4200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Media and empathy, e.g., </a:t>
            </a:r>
            <a:r>
              <a:rPr lang="en-US" sz="3000" dirty="0" err="1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humanising</a:t>
            </a: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 them in a world that does not see them as human-enough (Najjar, 2007).</a:t>
            </a:r>
          </a:p>
          <a:p>
            <a:pPr marL="647700" lvl="1" indent="-323850" algn="l">
              <a:lnSpc>
                <a:spcPts val="4200"/>
              </a:lnSpc>
              <a:buFont typeface="Arial"/>
              <a:buChar char="•"/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algn="l">
              <a:lnSpc>
                <a:spcPts val="4200"/>
              </a:lnSpc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494848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2" name="Group 12"/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386334" y="710848"/>
            <a:ext cx="11276387" cy="8076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59"/>
              </a:lnSpc>
            </a:pPr>
            <a:r>
              <a:rPr lang="en-US" sz="4756" b="1">
                <a:solidFill>
                  <a:srgbClr val="00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LABELLING AND AGENCY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752600" y="2739903"/>
            <a:ext cx="14245903" cy="31961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642599" lvl="1" indent="-321300" algn="l">
              <a:lnSpc>
                <a:spcPts val="4166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Embracing the label: Feeling proud of being a refugee(Abdelhady, 2011). </a:t>
            </a:r>
          </a:p>
          <a:p>
            <a:pPr marL="642599" lvl="1" indent="-321300" algn="l">
              <a:lnSpc>
                <a:spcPts val="4166"/>
              </a:lnSpc>
              <a:buFont typeface="Arial"/>
              <a:buChar char="•"/>
            </a:pPr>
            <a:endParaRPr lang="en-US" sz="3000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642599" lvl="1" indent="-321300" algn="l">
              <a:lnSpc>
                <a:spcPts val="4166"/>
              </a:lnSpc>
              <a:buFont typeface="Arial"/>
              <a:buChar char="•"/>
            </a:pPr>
            <a:r>
              <a:rPr lang="en-US" sz="3000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Redefining the label: Rejecting the stigmatising connotations of the label, imbuing their identity with aspects of their unique socio-cultural, historical, and political contexts (Shahimi et al., 2023).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494848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2" name="Group 12"/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386334" y="710848"/>
            <a:ext cx="11276387" cy="8076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59"/>
              </a:lnSpc>
            </a:pPr>
            <a:r>
              <a:rPr lang="en-US" sz="4756" b="1">
                <a:solidFill>
                  <a:srgbClr val="000000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CONCLUSION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451297" y="2508102"/>
            <a:ext cx="15267646" cy="31953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976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Labelling has a complex impact on identity.</a:t>
            </a: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endParaRPr lang="en-US" sz="2976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976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When one is forced to ‘become’ a refugee, it has an external impact and an internal impact. </a:t>
            </a:r>
          </a:p>
          <a:p>
            <a:pPr marL="321299" lvl="1" algn="l">
              <a:lnSpc>
                <a:spcPts val="4166"/>
              </a:lnSpc>
            </a:pPr>
            <a:endParaRPr lang="en-US" sz="2976" dirty="0">
              <a:solidFill>
                <a:srgbClr val="000000"/>
              </a:solidFill>
              <a:latin typeface="Century Gothic Paneuropean"/>
              <a:ea typeface="Century Gothic Paneuropean"/>
              <a:cs typeface="Century Gothic Paneuropean"/>
              <a:sym typeface="Century Gothic Paneuropean"/>
            </a:endParaRPr>
          </a:p>
          <a:p>
            <a:pPr marL="778499" lvl="1" indent="-457200" algn="l">
              <a:lnSpc>
                <a:spcPts val="4166"/>
              </a:lnSpc>
              <a:buFont typeface="Arial" panose="020B0604020202020204" pitchFamily="34" charset="0"/>
              <a:buChar char="•"/>
            </a:pPr>
            <a:r>
              <a:rPr lang="en-US" sz="2976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However, the label </a:t>
            </a:r>
            <a:r>
              <a:rPr lang="en-US" sz="2976" b="1" i="1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does not determine </a:t>
            </a:r>
            <a:r>
              <a:rPr lang="en-US" sz="2976" dirty="0">
                <a:solidFill>
                  <a:srgbClr val="000000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identity (Burnett, 2013).  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16718943" y="-989670"/>
            <a:ext cx="1080715" cy="2956684"/>
            <a:chOff x="0" y="0"/>
            <a:chExt cx="284633" cy="77871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-529352" y="9803843"/>
            <a:ext cx="19346704" cy="821917"/>
            <a:chOff x="0" y="0"/>
            <a:chExt cx="5095428" cy="216472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5095428" cy="216472"/>
            </a:xfrm>
            <a:custGeom>
              <a:avLst/>
              <a:gdLst/>
              <a:ahLst/>
              <a:cxnLst/>
              <a:rect l="l" t="t" r="r" b="b"/>
              <a:pathLst>
                <a:path w="5095428" h="216472">
                  <a:moveTo>
                    <a:pt x="20409" y="0"/>
                  </a:moveTo>
                  <a:lnTo>
                    <a:pt x="5075020" y="0"/>
                  </a:lnTo>
                  <a:cubicBezTo>
                    <a:pt x="5086291" y="0"/>
                    <a:pt x="5095428" y="9137"/>
                    <a:pt x="5095428" y="20409"/>
                  </a:cubicBezTo>
                  <a:lnTo>
                    <a:pt x="5095428" y="196063"/>
                  </a:lnTo>
                  <a:cubicBezTo>
                    <a:pt x="5095428" y="201476"/>
                    <a:pt x="5093278" y="206667"/>
                    <a:pt x="5089451" y="210494"/>
                  </a:cubicBezTo>
                  <a:cubicBezTo>
                    <a:pt x="5085623" y="214322"/>
                    <a:pt x="5080432" y="216472"/>
                    <a:pt x="5075020" y="216472"/>
                  </a:cubicBezTo>
                  <a:lnTo>
                    <a:pt x="20409" y="216472"/>
                  </a:lnTo>
                  <a:cubicBezTo>
                    <a:pt x="14996" y="216472"/>
                    <a:pt x="9805" y="214322"/>
                    <a:pt x="5978" y="210494"/>
                  </a:cubicBezTo>
                  <a:cubicBezTo>
                    <a:pt x="2150" y="206667"/>
                    <a:pt x="0" y="201476"/>
                    <a:pt x="0" y="196063"/>
                  </a:cubicBezTo>
                  <a:lnTo>
                    <a:pt x="0" y="20409"/>
                  </a:lnTo>
                  <a:cubicBezTo>
                    <a:pt x="0" y="14996"/>
                    <a:pt x="2150" y="9805"/>
                    <a:pt x="5978" y="5978"/>
                  </a:cubicBezTo>
                  <a:cubicBezTo>
                    <a:pt x="9805" y="2150"/>
                    <a:pt x="14996" y="0"/>
                    <a:pt x="20409" y="0"/>
                  </a:cubicBezTo>
                  <a:close/>
                </a:path>
              </a:pathLst>
            </a:custGeom>
            <a:solidFill>
              <a:srgbClr val="FAE7BC"/>
            </a:solidFill>
            <a:ln w="85725" cap="rnd">
              <a:solidFill>
                <a:srgbClr val="494848"/>
              </a:solidFill>
              <a:prstDash val="solid"/>
              <a:rou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5095428" cy="25457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 flipH="1">
            <a:off x="17259300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4518707" y="0"/>
                </a:moveTo>
                <a:lnTo>
                  <a:pt x="0" y="0"/>
                </a:lnTo>
                <a:lnTo>
                  <a:pt x="0" y="3939864"/>
                </a:lnTo>
                <a:lnTo>
                  <a:pt x="4518707" y="3939864"/>
                </a:lnTo>
                <a:lnTo>
                  <a:pt x="4518707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>
          <a:xfrm>
            <a:off x="-3486583" y="3085173"/>
            <a:ext cx="4518707" cy="3939865"/>
          </a:xfrm>
          <a:custGeom>
            <a:avLst/>
            <a:gdLst/>
            <a:ahLst/>
            <a:cxnLst/>
            <a:rect l="l" t="t" r="r" b="b"/>
            <a:pathLst>
              <a:path w="4518707" h="3939865">
                <a:moveTo>
                  <a:pt x="0" y="0"/>
                </a:moveTo>
                <a:lnTo>
                  <a:pt x="4518707" y="0"/>
                </a:lnTo>
                <a:lnTo>
                  <a:pt x="4518707" y="3939864"/>
                </a:lnTo>
                <a:lnTo>
                  <a:pt x="0" y="39398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grpSp>
        <p:nvGrpSpPr>
          <p:cNvPr id="12" name="Group 12"/>
          <p:cNvGrpSpPr/>
          <p:nvPr/>
        </p:nvGrpSpPr>
        <p:grpSpPr>
          <a:xfrm>
            <a:off x="488343" y="-989670"/>
            <a:ext cx="1080715" cy="2956684"/>
            <a:chOff x="0" y="0"/>
            <a:chExt cx="284633" cy="778715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84633" cy="778715"/>
            </a:xfrm>
            <a:custGeom>
              <a:avLst/>
              <a:gdLst/>
              <a:ahLst/>
              <a:cxnLst/>
              <a:rect l="l" t="t" r="r" b="b"/>
              <a:pathLst>
                <a:path w="284633" h="778715">
                  <a:moveTo>
                    <a:pt x="142316" y="0"/>
                  </a:moveTo>
                  <a:lnTo>
                    <a:pt x="142316" y="0"/>
                  </a:lnTo>
                  <a:cubicBezTo>
                    <a:pt x="220916" y="0"/>
                    <a:pt x="284633" y="63717"/>
                    <a:pt x="284633" y="142316"/>
                  </a:cubicBezTo>
                  <a:lnTo>
                    <a:pt x="284633" y="636399"/>
                  </a:lnTo>
                  <a:cubicBezTo>
                    <a:pt x="284633" y="714998"/>
                    <a:pt x="220916" y="778715"/>
                    <a:pt x="142316" y="778715"/>
                  </a:cubicBezTo>
                  <a:lnTo>
                    <a:pt x="142316" y="778715"/>
                  </a:lnTo>
                  <a:cubicBezTo>
                    <a:pt x="63717" y="778715"/>
                    <a:pt x="0" y="714998"/>
                    <a:pt x="0" y="636399"/>
                  </a:cubicBezTo>
                  <a:lnTo>
                    <a:pt x="0" y="142316"/>
                  </a:lnTo>
                  <a:cubicBezTo>
                    <a:pt x="0" y="63717"/>
                    <a:pt x="63717" y="0"/>
                    <a:pt x="142316" y="0"/>
                  </a:cubicBezTo>
                  <a:close/>
                </a:path>
              </a:pathLst>
            </a:custGeom>
            <a:solidFill>
              <a:srgbClr val="FAE7BC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284633" cy="81681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1059</Words>
  <Application>Microsoft Office PowerPoint</Application>
  <PresentationFormat>Custom</PresentationFormat>
  <Paragraphs>73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Century Gothic Paneuropean</vt:lpstr>
      <vt:lpstr>Arial</vt:lpstr>
      <vt:lpstr>Century Gothic Paneuropean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Yellow Modern Minimalist Elegant Presentation</dc:title>
  <dc:creator>Somidha Ray</dc:creator>
  <cp:lastModifiedBy>Somidha Ray</cp:lastModifiedBy>
  <cp:revision>26</cp:revision>
  <dcterms:created xsi:type="dcterms:W3CDTF">2006-08-16T00:00:00Z</dcterms:created>
  <dcterms:modified xsi:type="dcterms:W3CDTF">2025-04-30T07:38:22Z</dcterms:modified>
  <dc:identifier>DAGlWOw3LJY</dc:identifier>
</cp:coreProperties>
</file>