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1" r:id="rId5"/>
    <p:sldId id="262" r:id="rId6"/>
    <p:sldId id="260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1" r:id="rId25"/>
    <p:sldId id="280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3B45A-1D61-48D4-B429-68B35316A8F5}" type="datetimeFigureOut">
              <a:rPr lang="en-CA" smtClean="0"/>
              <a:t>2025-04-24</a:t>
            </a:fld>
            <a:endParaRPr lang="en-CA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6CFFB2-2E5B-45E2-92DF-1B3C8387B250}" type="slidenum">
              <a:rPr lang="en-CA" smtClean="0"/>
              <a:t>‹#›</a:t>
            </a:fld>
            <a:endParaRPr lang="en-C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3B45A-1D61-48D4-B429-68B35316A8F5}" type="datetimeFigureOut">
              <a:rPr lang="en-CA" smtClean="0"/>
              <a:t>2025-04-24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CFFB2-2E5B-45E2-92DF-1B3C8387B250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3B45A-1D61-48D4-B429-68B35316A8F5}" type="datetimeFigureOut">
              <a:rPr lang="en-CA" smtClean="0"/>
              <a:t>2025-04-24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CFFB2-2E5B-45E2-92DF-1B3C8387B250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3B45A-1D61-48D4-B429-68B35316A8F5}" type="datetimeFigureOut">
              <a:rPr lang="en-CA" smtClean="0"/>
              <a:t>2025-04-24</a:t>
            </a:fld>
            <a:endParaRPr lang="en-CA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6CFFB2-2E5B-45E2-92DF-1B3C8387B250}" type="slidenum">
              <a:rPr lang="en-CA" smtClean="0"/>
              <a:t>‹#›</a:t>
            </a:fld>
            <a:endParaRPr lang="en-CA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3B45A-1D61-48D4-B429-68B35316A8F5}" type="datetimeFigureOut">
              <a:rPr lang="en-CA" smtClean="0"/>
              <a:t>2025-04-24</a:t>
            </a:fld>
            <a:endParaRPr lang="en-CA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6CFFB2-2E5B-45E2-92DF-1B3C8387B250}" type="slidenum">
              <a:rPr lang="en-CA" smtClean="0"/>
              <a:t>‹#›</a:t>
            </a:fld>
            <a:endParaRPr lang="en-CA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3B45A-1D61-48D4-B429-68B35316A8F5}" type="datetimeFigureOut">
              <a:rPr lang="en-CA" smtClean="0"/>
              <a:t>2025-04-24</a:t>
            </a:fld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6CFFB2-2E5B-45E2-92DF-1B3C8387B250}" type="slidenum">
              <a:rPr lang="en-CA" smtClean="0"/>
              <a:t>‹#›</a:t>
            </a:fld>
            <a:endParaRPr lang="en-C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3B45A-1D61-48D4-B429-68B35316A8F5}" type="datetimeFigureOut">
              <a:rPr lang="en-CA" smtClean="0"/>
              <a:t>2025-04-24</a:t>
            </a:fld>
            <a:endParaRPr lang="en-CA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6CFFB2-2E5B-45E2-92DF-1B3C8387B250}" type="slidenum">
              <a:rPr lang="en-CA" smtClean="0"/>
              <a:t>‹#›</a:t>
            </a:fld>
            <a:endParaRPr lang="en-CA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3B45A-1D61-48D4-B429-68B35316A8F5}" type="datetimeFigureOut">
              <a:rPr lang="en-CA" smtClean="0"/>
              <a:t>2025-04-24</a:t>
            </a:fld>
            <a:endParaRPr lang="en-CA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6CFFB2-2E5B-45E2-92DF-1B3C8387B250}" type="slidenum">
              <a:rPr lang="en-CA" smtClean="0"/>
              <a:t>‹#›</a:t>
            </a:fld>
            <a:endParaRPr lang="en-C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3B45A-1D61-48D4-B429-68B35316A8F5}" type="datetimeFigureOut">
              <a:rPr lang="en-CA" smtClean="0"/>
              <a:t>2025-04-24</a:t>
            </a:fld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6CFFB2-2E5B-45E2-92DF-1B3C8387B250}" type="slidenum">
              <a:rPr lang="en-CA" smtClean="0"/>
              <a:t>‹#›</a:t>
            </a:fld>
            <a:endParaRPr lang="en-CA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3B45A-1D61-48D4-B429-68B35316A8F5}" type="datetimeFigureOut">
              <a:rPr lang="en-CA" smtClean="0"/>
              <a:t>2025-04-24</a:t>
            </a:fld>
            <a:endParaRPr lang="en-CA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6CFFB2-2E5B-45E2-92DF-1B3C8387B250}" type="slidenum">
              <a:rPr lang="en-CA" smtClean="0"/>
              <a:t>‹#›</a:t>
            </a:fld>
            <a:endParaRPr lang="en-C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3B45A-1D61-48D4-B429-68B35316A8F5}" type="datetimeFigureOut">
              <a:rPr lang="en-CA" smtClean="0"/>
              <a:t>2025-04-24</a:t>
            </a:fld>
            <a:endParaRPr lang="en-CA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6CFFB2-2E5B-45E2-92DF-1B3C8387B250}" type="slidenum">
              <a:rPr lang="en-CA" smtClean="0"/>
              <a:t>‹#›</a:t>
            </a:fld>
            <a:endParaRPr lang="en-CA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94A3B45A-1D61-48D4-B429-68B35316A8F5}" type="datetimeFigureOut">
              <a:rPr lang="en-CA" smtClean="0"/>
              <a:t>2025-04-24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5B6CFFB2-2E5B-45E2-92DF-1B3C8387B250}" type="slidenum">
              <a:rPr lang="en-CA" smtClean="0"/>
              <a:t>‹#›</a:t>
            </a:fld>
            <a:endParaRPr lang="en-C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0"/>
            <a:ext cx="4599595" cy="6857999"/>
          </a:xfrm>
        </p:spPr>
      </p:pic>
    </p:spTree>
    <p:extLst>
      <p:ext uri="{BB962C8B-B14F-4D97-AF65-F5344CB8AC3E}">
        <p14:creationId xmlns:p14="http://schemas.microsoft.com/office/powerpoint/2010/main" val="2689904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27584" y="2708920"/>
            <a:ext cx="7776864" cy="3657599"/>
          </a:xfrm>
        </p:spPr>
        <p:txBody>
          <a:bodyPr/>
          <a:lstStyle/>
          <a:p>
            <a:pPr lvl="1"/>
            <a:endParaRPr lang="en-US" dirty="0">
              <a:effectLst/>
            </a:endParaRPr>
          </a:p>
          <a:p>
            <a:pPr lvl="1"/>
            <a:endParaRPr lang="en-CA" b="1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endParaRPr lang="en-CA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5576" y="620688"/>
            <a:ext cx="7543800" cy="914400"/>
          </a:xfrm>
        </p:spPr>
        <p:txBody>
          <a:bodyPr/>
          <a:lstStyle/>
          <a:p>
            <a:r>
              <a:rPr lang="en-US" dirty="0"/>
              <a:t>Ethics</a:t>
            </a:r>
            <a:endParaRPr lang="en-CA" dirty="0"/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979984" y="2228057"/>
            <a:ext cx="7776864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marL="274320" indent="-256032" algn="l" defTabSz="914400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96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2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6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effectLst/>
            </a:endParaRPr>
          </a:p>
          <a:p>
            <a:r>
              <a:rPr lang="en-US" dirty="0">
                <a:effectLst/>
              </a:rPr>
              <a:t>Participant given a Participant Information Sheet ahead of the interview</a:t>
            </a:r>
          </a:p>
          <a:p>
            <a:r>
              <a:rPr lang="en-US" dirty="0">
                <a:effectLst/>
              </a:rPr>
              <a:t>Completed a Participant Consent Form to obtain informed consent</a:t>
            </a:r>
          </a:p>
          <a:p>
            <a:r>
              <a:rPr lang="en-US" dirty="0">
                <a:effectLst/>
              </a:rPr>
              <a:t>Shown a Debriefing Form and given an opportunity to voice any concerns with the researcher following interview</a:t>
            </a:r>
          </a:p>
          <a:p>
            <a:r>
              <a:rPr lang="en-US" dirty="0">
                <a:effectLst/>
              </a:rPr>
              <a:t>Study in accordance with CPA’s </a:t>
            </a:r>
            <a:r>
              <a:rPr lang="en-US" i="1" dirty="0">
                <a:effectLst/>
              </a:rPr>
              <a:t>Code of Ethics for Psychologists</a:t>
            </a:r>
            <a:r>
              <a:rPr lang="en-US" dirty="0">
                <a:effectLst/>
              </a:rPr>
              <a:t> (2018) and BPS’s </a:t>
            </a:r>
            <a:r>
              <a:rPr lang="en-US" i="1" dirty="0">
                <a:effectLst/>
              </a:rPr>
              <a:t>Code of Human Research Ethics</a:t>
            </a:r>
            <a:r>
              <a:rPr lang="en-US" dirty="0">
                <a:effectLst/>
              </a:rPr>
              <a:t> (Oates et al., 2021)</a:t>
            </a:r>
          </a:p>
          <a:p>
            <a:r>
              <a:rPr lang="en-US" dirty="0">
                <a:effectLst/>
              </a:rPr>
              <a:t>Anonymous and confidential</a:t>
            </a:r>
          </a:p>
          <a:p>
            <a:r>
              <a:rPr lang="en-US" dirty="0">
                <a:effectLst/>
              </a:rPr>
              <a:t>Ethical approval obtained from </a:t>
            </a:r>
            <a:r>
              <a:rPr lang="en-US" dirty="0" err="1">
                <a:effectLst/>
              </a:rPr>
              <a:t>UoE</a:t>
            </a:r>
            <a:endParaRPr lang="en-US" dirty="0">
              <a:effectLst/>
            </a:endParaRPr>
          </a:p>
          <a:p>
            <a:endParaRPr lang="en-US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pPr lvl="1"/>
            <a:endParaRPr lang="en-CA" b="1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53329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27584" y="2075657"/>
            <a:ext cx="7776864" cy="3657599"/>
          </a:xfrm>
        </p:spPr>
        <p:txBody>
          <a:bodyPr/>
          <a:lstStyle/>
          <a:p>
            <a:pPr lvl="1"/>
            <a:endParaRPr lang="en-US" dirty="0">
              <a:effectLst/>
            </a:endParaRPr>
          </a:p>
          <a:p>
            <a:pPr lvl="1"/>
            <a:endParaRPr lang="en-CA" b="1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endParaRPr lang="en-CA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5576" y="620688"/>
            <a:ext cx="7543800" cy="914400"/>
          </a:xfrm>
        </p:spPr>
        <p:txBody>
          <a:bodyPr/>
          <a:lstStyle/>
          <a:p>
            <a:r>
              <a:rPr lang="en-US" dirty="0"/>
              <a:t>Analysis</a:t>
            </a:r>
            <a:endParaRPr lang="en-CA" dirty="0"/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964337" y="2780928"/>
            <a:ext cx="7776864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74320" indent="-256032" algn="l" defTabSz="914400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96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2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6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274320" lvl="1">
              <a:buFont typeface="Wingdings" pitchFamily="2" charset="2"/>
              <a:buChar char=""/>
            </a:pPr>
            <a:r>
              <a:rPr lang="en-CA" sz="2000" dirty="0">
                <a:effectLst/>
              </a:rPr>
              <a:t>Interpretive Phenomenological Analysis (IPA) of interview transcript per </a:t>
            </a:r>
            <a:r>
              <a:rPr lang="en-CA" sz="2000" dirty="0" err="1">
                <a:effectLst/>
              </a:rPr>
              <a:t>Pietkiewicz</a:t>
            </a:r>
            <a:r>
              <a:rPr lang="en-CA" sz="2000" dirty="0">
                <a:effectLst/>
              </a:rPr>
              <a:t> and Smith (2014)</a:t>
            </a:r>
          </a:p>
          <a:p>
            <a:pPr marL="274320" lvl="1">
              <a:buFont typeface="Wingdings" pitchFamily="2" charset="2"/>
              <a:buChar char=""/>
            </a:pPr>
            <a:r>
              <a:rPr lang="en-US" sz="2000" dirty="0">
                <a:effectLst/>
              </a:rPr>
              <a:t>Iterative process involved </a:t>
            </a:r>
            <a:r>
              <a:rPr lang="en-US" sz="2000" dirty="0" err="1">
                <a:effectLst/>
              </a:rPr>
              <a:t>familiarisation</a:t>
            </a:r>
            <a:r>
              <a:rPr lang="en-US" sz="2000" dirty="0">
                <a:effectLst/>
              </a:rPr>
              <a:t> of the interview data through repeated readings transcript</a:t>
            </a:r>
          </a:p>
          <a:p>
            <a:pPr marL="274320" lvl="1">
              <a:buFont typeface="Wingdings" pitchFamily="2" charset="2"/>
              <a:buChar char=""/>
            </a:pPr>
            <a:r>
              <a:rPr lang="en-US" sz="2000" dirty="0">
                <a:effectLst/>
              </a:rPr>
              <a:t>Initial exploratory comments recorded in transcript’s left-hand margin</a:t>
            </a:r>
          </a:p>
          <a:p>
            <a:pPr marL="274320" lvl="1">
              <a:buFont typeface="Wingdings" pitchFamily="2" charset="2"/>
              <a:buChar char=""/>
            </a:pPr>
            <a:r>
              <a:rPr lang="en-US" sz="2000" dirty="0">
                <a:effectLst/>
              </a:rPr>
              <a:t>Emergent themes then recorded in right-hand margin</a:t>
            </a:r>
          </a:p>
          <a:p>
            <a:pPr marL="274320" lvl="1">
              <a:buFont typeface="Wingdings" pitchFamily="2" charset="2"/>
              <a:buChar char=""/>
            </a:pPr>
            <a:r>
              <a:rPr lang="en-US" sz="2000" dirty="0">
                <a:effectLst/>
              </a:rPr>
              <a:t>Similar themes clustered together, and finally </a:t>
            </a:r>
            <a:r>
              <a:rPr lang="en-US" sz="2000" dirty="0" err="1">
                <a:effectLst/>
              </a:rPr>
              <a:t>organised</a:t>
            </a:r>
            <a:r>
              <a:rPr lang="en-US" sz="2000" dirty="0">
                <a:effectLst/>
              </a:rPr>
              <a:t> into superordinate and subordinate themes</a:t>
            </a:r>
          </a:p>
          <a:p>
            <a:pPr marL="274320" lvl="1">
              <a:buFont typeface="Wingdings" pitchFamily="2" charset="2"/>
              <a:buChar char=""/>
            </a:pPr>
            <a:r>
              <a:rPr lang="en-US" sz="2000" dirty="0">
                <a:effectLst/>
              </a:rPr>
              <a:t>Some data approached through the theoretical lens of </a:t>
            </a:r>
            <a:r>
              <a:rPr lang="en-US" sz="2000" dirty="0" err="1">
                <a:effectLst/>
              </a:rPr>
              <a:t>Bowlby</a:t>
            </a:r>
            <a:r>
              <a:rPr lang="en-US" sz="2000" dirty="0">
                <a:effectLst/>
              </a:rPr>
              <a:t> and Ainsworth’s attachment theory (</a:t>
            </a:r>
            <a:r>
              <a:rPr lang="en-US" sz="2000" dirty="0" err="1">
                <a:effectLst/>
              </a:rPr>
              <a:t>Bowlby</a:t>
            </a:r>
            <a:r>
              <a:rPr lang="en-US" sz="2000" dirty="0">
                <a:effectLst/>
              </a:rPr>
              <a:t>, 1979)</a:t>
            </a:r>
            <a:endParaRPr lang="en-CA" sz="2000" dirty="0">
              <a:effectLst/>
            </a:endParaRPr>
          </a:p>
          <a:p>
            <a:endParaRPr lang="en-US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pPr lvl="1"/>
            <a:endParaRPr lang="en-CA" b="1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898562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5576" y="620688"/>
            <a:ext cx="7543800" cy="914400"/>
          </a:xfrm>
        </p:spPr>
        <p:txBody>
          <a:bodyPr/>
          <a:lstStyle/>
          <a:p>
            <a:r>
              <a:rPr lang="en-US" dirty="0"/>
              <a:t>Results</a:t>
            </a:r>
            <a:endParaRPr lang="en-CA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7205871"/>
              </p:ext>
            </p:extLst>
          </p:nvPr>
        </p:nvGraphicFramePr>
        <p:xfrm>
          <a:off x="755576" y="2204864"/>
          <a:ext cx="7794611" cy="4495542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31193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28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624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19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effectLst/>
                        </a:rPr>
                        <a:t>Superordinate Theme</a:t>
                      </a:r>
                      <a:endParaRPr lang="en-CA" sz="1400" dirty="0">
                        <a:effectLst/>
                        <a:latin typeface="Sylfae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effectLst/>
                        </a:rPr>
                        <a:t>Subordinate Theme</a:t>
                      </a:r>
                      <a:endParaRPr lang="en-CA" sz="1400" dirty="0">
                        <a:effectLst/>
                        <a:latin typeface="Sylfae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effectLst/>
                        </a:rPr>
                        <a:t>Example Quote</a:t>
                      </a:r>
                      <a:endParaRPr lang="en-CA" sz="1400" dirty="0">
                        <a:effectLst/>
                        <a:latin typeface="Sylfae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681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b="0" dirty="0">
                          <a:effectLst/>
                        </a:rPr>
                        <a:t>Assuming the role of attachment figure</a:t>
                      </a:r>
                      <a:endParaRPr lang="en-CA" sz="1400" b="0" dirty="0">
                        <a:effectLst/>
                        <a:latin typeface="Sylfae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Approximation of parent-child relationship.</a:t>
                      </a:r>
                      <a:endParaRPr lang="en-CA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Taking on the role of caregiver.</a:t>
                      </a:r>
                      <a:endParaRPr lang="en-CA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en-CA" sz="1400" dirty="0">
                        <a:effectLst/>
                        <a:latin typeface="Sylfae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“I think it's possible or even maybe likely that my being there more often, sort of increased their attachment to me.”</a:t>
                      </a:r>
                      <a:endParaRPr lang="en-CA" sz="1400" dirty="0">
                        <a:solidFill>
                          <a:schemeClr val="tx1"/>
                        </a:solidFill>
                        <a:effectLst/>
                        <a:latin typeface="Sylfae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941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b="0" dirty="0">
                          <a:effectLst/>
                        </a:rPr>
                        <a:t>Benefits to the participant</a:t>
                      </a:r>
                      <a:endParaRPr lang="en-CA" sz="1400" b="0" dirty="0">
                        <a:effectLst/>
                        <a:latin typeface="Sylfae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Sense of fulfilment.</a:t>
                      </a:r>
                      <a:endParaRPr lang="en-CA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Positive mental health benefits.</a:t>
                      </a:r>
                      <a:endParaRPr lang="en-CA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CA" sz="1400" dirty="0">
                        <a:solidFill>
                          <a:schemeClr val="tx1"/>
                        </a:solidFill>
                        <a:effectLst/>
                        <a:latin typeface="Sylfae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“I still kind of feel as much of a fulfilment from the relationship I have with my pets.”</a:t>
                      </a:r>
                      <a:endParaRPr lang="en-CA" sz="1400" dirty="0">
                        <a:solidFill>
                          <a:schemeClr val="tx1"/>
                        </a:solidFill>
                        <a:effectLst/>
                        <a:latin typeface="Sylfae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96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b="0" dirty="0">
                          <a:effectLst/>
                        </a:rPr>
                        <a:t>Benefits to cats</a:t>
                      </a:r>
                      <a:endParaRPr lang="en-CA" sz="1400" b="0" dirty="0">
                        <a:effectLst/>
                        <a:latin typeface="Sylfae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Fostering attachment.</a:t>
                      </a:r>
                      <a:endParaRPr lang="en-CA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Impact on cats' well-being.</a:t>
                      </a:r>
                      <a:endParaRPr lang="en-CA" sz="1400" dirty="0">
                        <a:solidFill>
                          <a:schemeClr val="tx1"/>
                        </a:solidFill>
                        <a:effectLst/>
                        <a:latin typeface="Sylfae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“I think they would be more attached now.”</a:t>
                      </a:r>
                      <a:endParaRPr lang="en-CA" sz="1400" dirty="0">
                        <a:solidFill>
                          <a:schemeClr val="tx1"/>
                        </a:solidFill>
                        <a:effectLst/>
                        <a:latin typeface="Sylfae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755576" y="1556792"/>
            <a:ext cx="6192688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Table 1</a:t>
            </a:r>
            <a:endParaRPr kumimoji="0" lang="en-C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Summary of Superordinate and Subordinate Themes</a:t>
            </a:r>
            <a:endParaRPr kumimoji="0" lang="en-C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9841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27584" y="2075657"/>
            <a:ext cx="7776864" cy="3657599"/>
          </a:xfrm>
        </p:spPr>
        <p:txBody>
          <a:bodyPr/>
          <a:lstStyle/>
          <a:p>
            <a:pPr lvl="1"/>
            <a:endParaRPr lang="en-US" dirty="0">
              <a:effectLst/>
            </a:endParaRPr>
          </a:p>
          <a:p>
            <a:pPr lvl="1"/>
            <a:endParaRPr lang="en-CA" b="1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endParaRPr lang="en-CA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5576" y="980728"/>
            <a:ext cx="7543800" cy="914400"/>
          </a:xfrm>
        </p:spPr>
        <p:txBody>
          <a:bodyPr/>
          <a:lstStyle/>
          <a:p>
            <a:r>
              <a:rPr lang="en-US" dirty="0"/>
              <a:t>Assuming the role of attachment figure</a:t>
            </a:r>
            <a:endParaRPr lang="en-CA" dirty="0"/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4513510" y="2132856"/>
            <a:ext cx="4601249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74320" indent="-256032" algn="l" defTabSz="914400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96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2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6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18288" lvl="1" indent="0">
              <a:buNone/>
            </a:pPr>
            <a:r>
              <a:rPr lang="en-US" sz="2000" dirty="0">
                <a:effectLst/>
              </a:rPr>
              <a:t>Attachment figure:</a:t>
            </a:r>
          </a:p>
          <a:p>
            <a:pPr marL="640080" lvl="2">
              <a:buFont typeface="Wingdings" pitchFamily="2" charset="2"/>
              <a:buChar char=""/>
            </a:pPr>
            <a:r>
              <a:rPr lang="en-US" sz="1800" dirty="0">
                <a:effectLst/>
              </a:rPr>
              <a:t>Refers to those to whom infants become attached in their formative years (Sherman, Rice and Cassidy, 2015)</a:t>
            </a:r>
            <a:endParaRPr lang="en-CA" sz="1800" dirty="0">
              <a:effectLst/>
            </a:endParaRPr>
          </a:p>
          <a:p>
            <a:endParaRPr lang="en-US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pPr lvl="1"/>
            <a:endParaRPr lang="en-CA" b="1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endParaRPr lang="en-C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132856"/>
            <a:ext cx="3757934" cy="299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2646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27584" y="2075657"/>
            <a:ext cx="7776864" cy="3657599"/>
          </a:xfrm>
        </p:spPr>
        <p:txBody>
          <a:bodyPr/>
          <a:lstStyle/>
          <a:p>
            <a:pPr lvl="1"/>
            <a:endParaRPr lang="en-US" dirty="0">
              <a:effectLst/>
            </a:endParaRPr>
          </a:p>
          <a:p>
            <a:pPr lvl="1"/>
            <a:endParaRPr lang="en-CA" b="1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endParaRPr lang="en-CA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5576" y="980728"/>
            <a:ext cx="7543800" cy="914400"/>
          </a:xfrm>
        </p:spPr>
        <p:txBody>
          <a:bodyPr/>
          <a:lstStyle/>
          <a:p>
            <a:r>
              <a:rPr lang="en-US" dirty="0"/>
              <a:t>Approximation of parent-child relationship</a:t>
            </a:r>
            <a:endParaRPr lang="en-CA" dirty="0"/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712898" y="2132856"/>
            <a:ext cx="3312368" cy="33123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74320" indent="-256032" algn="l" defTabSz="914400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96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2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6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18288" lvl="1" indent="0">
              <a:buNone/>
            </a:pPr>
            <a:r>
              <a:rPr lang="en-US" sz="2000" dirty="0">
                <a:effectLst/>
              </a:rPr>
              <a:t>“In general, I would say I have a close relationship with my cats. I don't have children, but I suppose it might be similar to a parent-child relationship, without necessarily, I mean, acknowledging that it's not the same.”</a:t>
            </a:r>
            <a:endParaRPr lang="en-CA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957" y="2132856"/>
            <a:ext cx="4203421" cy="2962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8691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27584" y="2075657"/>
            <a:ext cx="7776864" cy="3657599"/>
          </a:xfrm>
        </p:spPr>
        <p:txBody>
          <a:bodyPr/>
          <a:lstStyle/>
          <a:p>
            <a:pPr lvl="1"/>
            <a:endParaRPr lang="en-US" dirty="0">
              <a:effectLst/>
            </a:endParaRPr>
          </a:p>
          <a:p>
            <a:pPr lvl="1"/>
            <a:endParaRPr lang="en-CA" b="1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endParaRPr lang="en-CA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5576" y="980728"/>
            <a:ext cx="7543800" cy="914400"/>
          </a:xfrm>
        </p:spPr>
        <p:txBody>
          <a:bodyPr/>
          <a:lstStyle/>
          <a:p>
            <a:r>
              <a:rPr lang="en-US" dirty="0"/>
              <a:t>Taking on the role of caregiver</a:t>
            </a:r>
            <a:endParaRPr lang="en-CA" dirty="0"/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1691679" y="4797152"/>
            <a:ext cx="5760641" cy="16561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marL="274320" indent="-256032" algn="l" defTabSz="914400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96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2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6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18288" lvl="1" indent="0">
              <a:buNone/>
            </a:pPr>
            <a:r>
              <a:rPr lang="en-US" sz="2000" dirty="0">
                <a:effectLst/>
              </a:rPr>
              <a:t>“I take care of them, take them to the doctor, when they need it, and, yeah, all that kind of stuff. And I provide a home for them. And I also provide love to them, which in my opinion is something that a parent should provide to a child.”</a:t>
            </a:r>
            <a:endParaRPr lang="en-US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endParaRPr lang="en-C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504" y="1988840"/>
            <a:ext cx="5650992" cy="2365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3030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27584" y="2708920"/>
            <a:ext cx="7776864" cy="3657599"/>
          </a:xfrm>
        </p:spPr>
        <p:txBody>
          <a:bodyPr/>
          <a:lstStyle/>
          <a:p>
            <a:pPr lvl="1"/>
            <a:endParaRPr lang="en-US" dirty="0">
              <a:effectLst/>
            </a:endParaRPr>
          </a:p>
          <a:p>
            <a:pPr lvl="1"/>
            <a:endParaRPr lang="en-CA" b="1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endParaRPr lang="en-CA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5576" y="620688"/>
            <a:ext cx="7543800" cy="914400"/>
          </a:xfrm>
        </p:spPr>
        <p:txBody>
          <a:bodyPr/>
          <a:lstStyle/>
          <a:p>
            <a:r>
              <a:rPr lang="en-US" dirty="0"/>
              <a:t>Benefits to the participant</a:t>
            </a:r>
            <a:endParaRPr lang="en-CA" dirty="0"/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979984" y="2228057"/>
            <a:ext cx="7776864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74320" indent="-256032" algn="l" defTabSz="914400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96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2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6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effectLst/>
              </a:rPr>
              <a:t>Benefits to well-being during the pandemic chiefly derived from acting as a caregiver</a:t>
            </a:r>
          </a:p>
          <a:p>
            <a:endParaRPr lang="en-US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pPr lvl="1"/>
            <a:endParaRPr lang="en-CA" b="1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949636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27584" y="2075657"/>
            <a:ext cx="7776864" cy="3657599"/>
          </a:xfrm>
        </p:spPr>
        <p:txBody>
          <a:bodyPr/>
          <a:lstStyle/>
          <a:p>
            <a:pPr lvl="1"/>
            <a:endParaRPr lang="en-US" dirty="0">
              <a:effectLst/>
            </a:endParaRPr>
          </a:p>
          <a:p>
            <a:pPr lvl="1"/>
            <a:endParaRPr lang="en-CA" b="1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endParaRPr lang="en-CA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5576" y="980728"/>
            <a:ext cx="7543800" cy="914400"/>
          </a:xfrm>
        </p:spPr>
        <p:txBody>
          <a:bodyPr/>
          <a:lstStyle/>
          <a:p>
            <a:r>
              <a:rPr lang="en-US" dirty="0"/>
              <a:t>Sense of fulfillment</a:t>
            </a:r>
            <a:endParaRPr lang="en-CA" dirty="0"/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5220072" y="2380893"/>
            <a:ext cx="3822679" cy="2996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74320" indent="-256032" algn="l" defTabSz="914400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96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2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6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18288" lvl="1" indent="0">
              <a:buNone/>
            </a:pPr>
            <a:r>
              <a:rPr lang="en-US" sz="2000" dirty="0">
                <a:effectLst/>
              </a:rPr>
              <a:t>“I suppose it just provides a sense of appreciation of yourself, like, maybe even as fundamental as, like, your existence just being acknowledged and appreciated, not ignored or more rejected or something like that.”</a:t>
            </a:r>
            <a:endParaRPr lang="en-CA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466629"/>
            <a:ext cx="4266476" cy="2825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4788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27584" y="2075657"/>
            <a:ext cx="7776864" cy="3657599"/>
          </a:xfrm>
        </p:spPr>
        <p:txBody>
          <a:bodyPr/>
          <a:lstStyle/>
          <a:p>
            <a:pPr lvl="1"/>
            <a:endParaRPr lang="en-US" dirty="0">
              <a:effectLst/>
            </a:endParaRPr>
          </a:p>
          <a:p>
            <a:pPr lvl="1"/>
            <a:endParaRPr lang="en-CA" b="1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endParaRPr lang="en-CA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5576" y="980728"/>
            <a:ext cx="7543800" cy="914400"/>
          </a:xfrm>
        </p:spPr>
        <p:txBody>
          <a:bodyPr/>
          <a:lstStyle/>
          <a:p>
            <a:r>
              <a:rPr lang="en-US" dirty="0"/>
              <a:t>Positive mental health benefits</a:t>
            </a:r>
            <a:endParaRPr lang="en-CA" dirty="0"/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666572" y="2492896"/>
            <a:ext cx="3822679" cy="2996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74320" indent="-256032" algn="l" defTabSz="914400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96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2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6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18288" lvl="1" indent="0">
              <a:buNone/>
            </a:pPr>
            <a:r>
              <a:rPr lang="en-US" sz="2000" dirty="0">
                <a:effectLst/>
              </a:rPr>
              <a:t>“It probably is very important for mental health, staves off depression probably, and,</a:t>
            </a:r>
          </a:p>
          <a:p>
            <a:pPr marL="18288" lvl="1" indent="0">
              <a:buNone/>
            </a:pPr>
            <a:r>
              <a:rPr lang="en-US" sz="2000" dirty="0">
                <a:effectLst/>
              </a:rPr>
              <a:t>yeah, I don't know. Yeah.”</a:t>
            </a:r>
            <a:endParaRPr lang="en-C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052060"/>
            <a:ext cx="3376870" cy="422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936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27584" y="2708920"/>
            <a:ext cx="7776864" cy="3657599"/>
          </a:xfrm>
        </p:spPr>
        <p:txBody>
          <a:bodyPr/>
          <a:lstStyle/>
          <a:p>
            <a:pPr lvl="1"/>
            <a:endParaRPr lang="en-US" dirty="0">
              <a:effectLst/>
            </a:endParaRPr>
          </a:p>
          <a:p>
            <a:pPr lvl="1"/>
            <a:endParaRPr lang="en-CA" b="1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endParaRPr lang="en-CA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5576" y="620688"/>
            <a:ext cx="7543800" cy="914400"/>
          </a:xfrm>
        </p:spPr>
        <p:txBody>
          <a:bodyPr/>
          <a:lstStyle/>
          <a:p>
            <a:r>
              <a:rPr lang="en-US" dirty="0"/>
              <a:t>Benefits to cats</a:t>
            </a:r>
            <a:endParaRPr lang="en-CA" dirty="0"/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979984" y="2228057"/>
            <a:ext cx="7776864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74320" indent="-256032" algn="l" defTabSz="914400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96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2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6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effectLst/>
              </a:rPr>
              <a:t>Participant working from home during pandemic seen as benefit to himself and cats</a:t>
            </a:r>
          </a:p>
          <a:p>
            <a:endParaRPr lang="en-US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pPr lvl="1"/>
            <a:endParaRPr lang="en-CA" b="1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95273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755576" y="908720"/>
            <a:ext cx="7615808" cy="3816424"/>
          </a:xfrm>
        </p:spPr>
        <p:txBody>
          <a:bodyPr/>
          <a:lstStyle/>
          <a:p>
            <a:r>
              <a:rPr lang="en-US" dirty="0">
                <a:effectLst/>
              </a:rPr>
              <a:t>Feline Ownership and Well-Being During COVID-19 Mandated Lockdowns</a:t>
            </a:r>
            <a:endParaRPr lang="en-CA" dirty="0"/>
          </a:p>
        </p:txBody>
      </p:sp>
      <p:sp>
        <p:nvSpPr>
          <p:cNvPr id="5" name="TextBox 4"/>
          <p:cNvSpPr txBox="1"/>
          <p:nvPr/>
        </p:nvSpPr>
        <p:spPr>
          <a:xfrm>
            <a:off x="827584" y="4839543"/>
            <a:ext cx="569547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Presented by Marc Viau, MSc Psychology</a:t>
            </a:r>
            <a:endParaRPr lang="en-CA" dirty="0"/>
          </a:p>
          <a:p>
            <a:r>
              <a:rPr lang="en-US" dirty="0"/>
              <a:t>University of Essex Online</a:t>
            </a:r>
          </a:p>
          <a:p>
            <a:r>
              <a:rPr lang="en-US" dirty="0"/>
              <a:t>for</a:t>
            </a:r>
          </a:p>
          <a:p>
            <a:r>
              <a:rPr lang="en-US" dirty="0"/>
              <a:t>The Second Annual Essex Student Journal Conference</a:t>
            </a:r>
          </a:p>
        </p:txBody>
      </p:sp>
    </p:spTree>
    <p:extLst>
      <p:ext uri="{BB962C8B-B14F-4D97-AF65-F5344CB8AC3E}">
        <p14:creationId xmlns:p14="http://schemas.microsoft.com/office/powerpoint/2010/main" val="22396284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27584" y="2075657"/>
            <a:ext cx="7776864" cy="3657599"/>
          </a:xfrm>
        </p:spPr>
        <p:txBody>
          <a:bodyPr/>
          <a:lstStyle/>
          <a:p>
            <a:pPr lvl="1"/>
            <a:endParaRPr lang="en-US" dirty="0">
              <a:effectLst/>
            </a:endParaRPr>
          </a:p>
          <a:p>
            <a:pPr lvl="1"/>
            <a:endParaRPr lang="en-CA" b="1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endParaRPr lang="en-CA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5576" y="980728"/>
            <a:ext cx="7543800" cy="914400"/>
          </a:xfrm>
        </p:spPr>
        <p:txBody>
          <a:bodyPr/>
          <a:lstStyle/>
          <a:p>
            <a:r>
              <a:rPr lang="en-US" dirty="0"/>
              <a:t>Fostering attachment</a:t>
            </a:r>
            <a:endParaRPr lang="en-CA" dirty="0"/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5148064" y="2516057"/>
            <a:ext cx="3163866" cy="2996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74320" indent="-256032" algn="l" defTabSz="914400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96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2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6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18288" lvl="1" indent="0">
              <a:buNone/>
            </a:pPr>
            <a:r>
              <a:rPr lang="en-US" sz="2000" dirty="0">
                <a:effectLst/>
              </a:rPr>
              <a:t>“Since the pandemic, I'm at home a lot more, and they're more affectionate or they're closer or they're… they seem more attached.”</a:t>
            </a:r>
            <a:endParaRPr lang="en-CA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160" y="2800666"/>
            <a:ext cx="4100173" cy="2427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4954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27584" y="2075657"/>
            <a:ext cx="7776864" cy="3657599"/>
          </a:xfrm>
        </p:spPr>
        <p:txBody>
          <a:bodyPr/>
          <a:lstStyle/>
          <a:p>
            <a:pPr lvl="1"/>
            <a:endParaRPr lang="en-US" dirty="0">
              <a:effectLst/>
            </a:endParaRPr>
          </a:p>
          <a:p>
            <a:pPr lvl="1"/>
            <a:endParaRPr lang="en-CA" b="1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endParaRPr lang="en-CA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5576" y="980728"/>
            <a:ext cx="7543800" cy="914400"/>
          </a:xfrm>
        </p:spPr>
        <p:txBody>
          <a:bodyPr/>
          <a:lstStyle/>
          <a:p>
            <a:r>
              <a:rPr lang="en-US" dirty="0"/>
              <a:t>Impact on cats’ well-being</a:t>
            </a:r>
            <a:endParaRPr lang="en-CA" dirty="0"/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827584" y="2516057"/>
            <a:ext cx="3163866" cy="2996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74320" indent="-256032" algn="l" defTabSz="914400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96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2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6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18288" lvl="1" indent="0">
              <a:buNone/>
            </a:pPr>
            <a:r>
              <a:rPr lang="en-US" sz="2000" dirty="0">
                <a:effectLst/>
              </a:rPr>
              <a:t>“I think COVID benefited my cats because I was at home more with them to be able to interact with them and take care of them, you know, throughout the week.”</a:t>
            </a:r>
            <a:endParaRPr lang="en-C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1450" y="2749231"/>
            <a:ext cx="4325819" cy="253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5910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27584" y="2708920"/>
            <a:ext cx="7776864" cy="3657599"/>
          </a:xfrm>
        </p:spPr>
        <p:txBody>
          <a:bodyPr/>
          <a:lstStyle/>
          <a:p>
            <a:pPr lvl="1"/>
            <a:endParaRPr lang="en-US" dirty="0">
              <a:effectLst/>
            </a:endParaRPr>
          </a:p>
          <a:p>
            <a:pPr lvl="1"/>
            <a:endParaRPr lang="en-CA" b="1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endParaRPr lang="en-CA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5576" y="620688"/>
            <a:ext cx="7543800" cy="914400"/>
          </a:xfrm>
        </p:spPr>
        <p:txBody>
          <a:bodyPr/>
          <a:lstStyle/>
          <a:p>
            <a:r>
              <a:rPr lang="en-US" dirty="0"/>
              <a:t>Discussion</a:t>
            </a:r>
            <a:endParaRPr lang="en-CA" dirty="0"/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979984" y="2228057"/>
            <a:ext cx="7776864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74320" indent="-256032" algn="l" defTabSz="914400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96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2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6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effectLst/>
              </a:rPr>
              <a:t>Cats can form bonds with their caregivers in a similar fashion to that of children to their attachment figures</a:t>
            </a:r>
          </a:p>
          <a:p>
            <a:r>
              <a:rPr lang="en-US" dirty="0">
                <a:effectLst/>
              </a:rPr>
              <a:t>Close relationships contribute positively to psychological well-being</a:t>
            </a:r>
          </a:p>
          <a:p>
            <a:r>
              <a:rPr lang="en-US" dirty="0">
                <a:effectLst/>
              </a:rPr>
              <a:t>Lockdowns afforded a greater opportunity to amplify the role of caregiver</a:t>
            </a:r>
          </a:p>
          <a:p>
            <a:r>
              <a:rPr lang="en-US" dirty="0">
                <a:effectLst/>
              </a:rPr>
              <a:t>Introversion impacted positively on psychological well-being during the pandemic.</a:t>
            </a:r>
          </a:p>
        </p:txBody>
      </p:sp>
    </p:spTree>
    <p:extLst>
      <p:ext uri="{BB962C8B-B14F-4D97-AF65-F5344CB8AC3E}">
        <p14:creationId xmlns:p14="http://schemas.microsoft.com/office/powerpoint/2010/main" val="18615888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27584" y="2708920"/>
            <a:ext cx="7776864" cy="3657599"/>
          </a:xfrm>
        </p:spPr>
        <p:txBody>
          <a:bodyPr/>
          <a:lstStyle/>
          <a:p>
            <a:pPr lvl="1"/>
            <a:endParaRPr lang="en-US" dirty="0">
              <a:effectLst/>
            </a:endParaRPr>
          </a:p>
          <a:p>
            <a:pPr lvl="1"/>
            <a:endParaRPr lang="en-CA" b="1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endParaRPr lang="en-CA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5576" y="620688"/>
            <a:ext cx="7543800" cy="914400"/>
          </a:xfrm>
        </p:spPr>
        <p:txBody>
          <a:bodyPr/>
          <a:lstStyle/>
          <a:p>
            <a:r>
              <a:rPr lang="en-US" dirty="0"/>
              <a:t>Conclusion &amp; limitations</a:t>
            </a:r>
            <a:endParaRPr lang="en-CA" dirty="0"/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979984" y="2228057"/>
            <a:ext cx="7776864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74320" indent="-256032" algn="l" defTabSz="914400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96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2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6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effectLst/>
              </a:rPr>
              <a:t>This study provided a rich account of one individual’s lived experience; however,</a:t>
            </a:r>
          </a:p>
          <a:p>
            <a:pPr lvl="1"/>
            <a:r>
              <a:rPr lang="en-US" dirty="0">
                <a:effectLst/>
              </a:rPr>
              <a:t>Findings difficult to be more broadly </a:t>
            </a:r>
            <a:r>
              <a:rPr lang="en-US" dirty="0" err="1">
                <a:effectLst/>
              </a:rPr>
              <a:t>generalisable</a:t>
            </a:r>
            <a:r>
              <a:rPr lang="en-US" dirty="0">
                <a:effectLst/>
              </a:rPr>
              <a:t>.</a:t>
            </a:r>
          </a:p>
          <a:p>
            <a:pPr lvl="1"/>
            <a:r>
              <a:rPr lang="en-US" dirty="0">
                <a:effectLst/>
              </a:rPr>
              <a:t>IPA is by definition dependent on the researcher’s subjective interpretation.</a:t>
            </a:r>
          </a:p>
        </p:txBody>
      </p:sp>
    </p:spTree>
    <p:extLst>
      <p:ext uri="{BB962C8B-B14F-4D97-AF65-F5344CB8AC3E}">
        <p14:creationId xmlns:p14="http://schemas.microsoft.com/office/powerpoint/2010/main" val="10863829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33" y="1268760"/>
            <a:ext cx="7056783" cy="4358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7252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27584" y="2708920"/>
            <a:ext cx="7776864" cy="3657599"/>
          </a:xfrm>
        </p:spPr>
        <p:txBody>
          <a:bodyPr/>
          <a:lstStyle/>
          <a:p>
            <a:pPr lvl="1"/>
            <a:endParaRPr lang="en-US" dirty="0">
              <a:effectLst/>
            </a:endParaRPr>
          </a:p>
          <a:p>
            <a:pPr lvl="1"/>
            <a:endParaRPr lang="en-CA" b="1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endParaRPr lang="en-CA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5576" y="620688"/>
            <a:ext cx="7543800" cy="914400"/>
          </a:xfrm>
        </p:spPr>
        <p:txBody>
          <a:bodyPr/>
          <a:lstStyle/>
          <a:p>
            <a:r>
              <a:rPr lang="en-US" dirty="0"/>
              <a:t>References</a:t>
            </a:r>
            <a:endParaRPr lang="en-CA" dirty="0"/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979984" y="2228057"/>
            <a:ext cx="7776864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74320" indent="-256032" algn="l" defTabSz="914400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96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2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6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18288" indent="0">
              <a:buNone/>
            </a:pPr>
            <a:endParaRPr lang="en-US" dirty="0"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9984" y="1916832"/>
            <a:ext cx="746674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 err="1"/>
              <a:t>Adorjan</a:t>
            </a:r>
            <a:r>
              <a:rPr lang="en-CA" sz="1200" dirty="0"/>
              <a:t>, K., &amp; </a:t>
            </a:r>
            <a:r>
              <a:rPr lang="en-CA" sz="1200" dirty="0" err="1"/>
              <a:t>Stubbe</a:t>
            </a:r>
            <a:r>
              <a:rPr lang="en-CA" sz="1200" dirty="0"/>
              <a:t>, H. C. (2023). Insight into the long-term psychological impacts of the COVID-	19 pandemic. </a:t>
            </a:r>
            <a:r>
              <a:rPr lang="en-CA" sz="1200" i="1" dirty="0"/>
              <a:t>European Archives of Psychiatry and Clinical Neuroscience</a:t>
            </a:r>
            <a:r>
              <a:rPr lang="en-CA" sz="1200" dirty="0"/>
              <a:t>, </a:t>
            </a:r>
            <a:r>
              <a:rPr lang="en-CA" sz="1200" i="1" dirty="0"/>
              <a:t>273</a:t>
            </a:r>
            <a:r>
              <a:rPr lang="en-CA" sz="1200" dirty="0"/>
              <a:t>(2), 287–288. 	https://doi.org/10.1007/s00406-023-01599-6</a:t>
            </a:r>
          </a:p>
          <a:p>
            <a:endParaRPr lang="en-CA" sz="1200" dirty="0"/>
          </a:p>
          <a:p>
            <a:r>
              <a:rPr lang="en-CA" sz="1200" dirty="0" err="1"/>
              <a:t>Bowlby</a:t>
            </a:r>
            <a:r>
              <a:rPr lang="en-CA" sz="1200" dirty="0"/>
              <a:t>, J. (1979). The </a:t>
            </a:r>
            <a:r>
              <a:rPr lang="en-CA" sz="1200" dirty="0" err="1"/>
              <a:t>Bowlby</a:t>
            </a:r>
            <a:r>
              <a:rPr lang="en-CA" sz="1200" dirty="0"/>
              <a:t>-Ainsworth attachment theory. </a:t>
            </a:r>
            <a:r>
              <a:rPr lang="en-CA" sz="1200" i="1" dirty="0" err="1"/>
              <a:t>Behavioral</a:t>
            </a:r>
            <a:r>
              <a:rPr lang="en-CA" sz="1200" i="1" dirty="0"/>
              <a:t> and Brain Sciences</a:t>
            </a:r>
            <a:r>
              <a:rPr lang="en-CA" sz="1200" dirty="0"/>
              <a:t>, </a:t>
            </a:r>
            <a:r>
              <a:rPr lang="en-CA" sz="1200" i="1" dirty="0"/>
              <a:t>2</a:t>
            </a:r>
            <a:r>
              <a:rPr lang="en-CA" sz="1200" dirty="0"/>
              <a:t>(4), 	637–638. 	https://doi.org/10.1017/S0140525X00064955</a:t>
            </a:r>
          </a:p>
          <a:p>
            <a:endParaRPr lang="en-CA" sz="1200" dirty="0"/>
          </a:p>
          <a:p>
            <a:r>
              <a:rPr lang="en-CA" sz="1200" dirty="0"/>
              <a:t>Canadian Psychological Association. (2018, January 29). </a:t>
            </a:r>
            <a:r>
              <a:rPr lang="en-CA" sz="1200" i="1" dirty="0"/>
              <a:t>Code of Ethics for Psychologists</a:t>
            </a:r>
            <a:r>
              <a:rPr lang="en-CA" sz="1200" dirty="0"/>
              <a:t>. 	https://cpa.ca/aboutcpa/committees/ethics/codeofethics/</a:t>
            </a:r>
          </a:p>
          <a:p>
            <a:endParaRPr lang="en-CA" sz="1200" dirty="0"/>
          </a:p>
          <a:p>
            <a:r>
              <a:rPr lang="en-CA" sz="1200" dirty="0" err="1"/>
              <a:t>Ho</a:t>
            </a:r>
            <a:r>
              <a:rPr lang="en-CA" sz="1200" dirty="0"/>
              <a:t>, J., </a:t>
            </a:r>
            <a:r>
              <a:rPr lang="en-CA" sz="1200" dirty="0" err="1"/>
              <a:t>Hussain</a:t>
            </a:r>
            <a:r>
              <a:rPr lang="en-CA" sz="1200" dirty="0"/>
              <a:t>, S., &amp; </a:t>
            </a:r>
            <a:r>
              <a:rPr lang="en-CA" sz="1200" dirty="0" err="1"/>
              <a:t>Sparagano</a:t>
            </a:r>
            <a:r>
              <a:rPr lang="en-CA" sz="1200" dirty="0"/>
              <a:t>, O. (2021). Did the COVID-19 Pandemic Spark a Public Interest in 	Pet Adoption? </a:t>
            </a:r>
            <a:r>
              <a:rPr lang="en-CA" sz="1200" i="1" dirty="0"/>
              <a:t>Frontiers in Veterinary Science</a:t>
            </a:r>
            <a:r>
              <a:rPr lang="en-CA" sz="1200" dirty="0"/>
              <a:t>, </a:t>
            </a:r>
            <a:r>
              <a:rPr lang="en-CA" sz="1200" i="1" dirty="0"/>
              <a:t>8</a:t>
            </a:r>
            <a:r>
              <a:rPr lang="en-CA" sz="1200" dirty="0"/>
              <a:t>. https://doi.org/10.3389/fvets.2021.647308</a:t>
            </a:r>
          </a:p>
          <a:p>
            <a:endParaRPr lang="en-CA" sz="1200" dirty="0"/>
          </a:p>
          <a:p>
            <a:r>
              <a:rPr lang="en-CA" sz="1200" dirty="0"/>
              <a:t>Oates, J., Carpenter, D., Fisher, M., Goodson, S., Hannah, B., Kwiatkowski, R., </a:t>
            </a:r>
            <a:r>
              <a:rPr lang="en-CA" sz="1200" dirty="0" err="1"/>
              <a:t>Prutton</a:t>
            </a:r>
            <a:r>
              <a:rPr lang="en-CA" sz="1200" dirty="0"/>
              <a:t>, K., Reeves,	D., &amp; Wainwright, T. (2021). </a:t>
            </a:r>
            <a:r>
              <a:rPr lang="en-CA" sz="1200" i="1" dirty="0"/>
              <a:t>BPS Code of Human Research Ethics</a:t>
            </a:r>
            <a:r>
              <a:rPr lang="en-CA" sz="1200" dirty="0"/>
              <a:t> (p. bpsrep.2021.inf180). 	British Psychological Society. https://doi.org/10.53841/bpsrep.2021.inf180</a:t>
            </a:r>
          </a:p>
          <a:p>
            <a:endParaRPr lang="en-CA" sz="1200" dirty="0"/>
          </a:p>
          <a:p>
            <a:r>
              <a:rPr lang="en-CA" sz="1200" dirty="0" err="1"/>
              <a:t>Pietkiewicz</a:t>
            </a:r>
            <a:r>
              <a:rPr lang="en-CA" sz="1200" dirty="0"/>
              <a:t>, I., &amp; Smith, J. A. (2014). A practical guide to using Interpretative Phenomenological 	Analysis in qualitative research psychology. </a:t>
            </a:r>
            <a:r>
              <a:rPr lang="en-CA" sz="1200" i="1" dirty="0" err="1"/>
              <a:t>Czasopismo</a:t>
            </a:r>
            <a:r>
              <a:rPr lang="en-CA" sz="1200" i="1" dirty="0"/>
              <a:t> </a:t>
            </a:r>
            <a:r>
              <a:rPr lang="en-CA" sz="1200" i="1" dirty="0" err="1"/>
              <a:t>Psychologiczne</a:t>
            </a:r>
            <a:r>
              <a:rPr lang="en-CA" sz="1200" i="1" dirty="0"/>
              <a:t> Psychological 	Journal</a:t>
            </a:r>
            <a:r>
              <a:rPr lang="en-CA" sz="1200" dirty="0"/>
              <a:t>, </a:t>
            </a:r>
            <a:r>
              <a:rPr lang="en-CA" sz="1200" i="1" dirty="0"/>
              <a:t>20</a:t>
            </a:r>
            <a:r>
              <a:rPr lang="en-CA" sz="1200" dirty="0"/>
              <a:t>(1). https://doi.org/10.14691/CPPJ.20.1.7</a:t>
            </a:r>
          </a:p>
          <a:p>
            <a:endParaRPr lang="en-CA" sz="1200" dirty="0"/>
          </a:p>
          <a:p>
            <a:r>
              <a:rPr lang="en-CA" sz="1200" dirty="0"/>
              <a:t>Sherman, L. J., Rice, K., &amp; Cassidy, J. (2015). Infant capacities related to building internal working 	models of attachment figures: A theoretical and empirical review. </a:t>
            </a:r>
            <a:r>
              <a:rPr lang="en-CA" sz="1200" i="1" dirty="0"/>
              <a:t>Developmental Review</a:t>
            </a:r>
            <a:r>
              <a:rPr lang="en-CA" sz="1200" dirty="0"/>
              <a:t>, </a:t>
            </a:r>
            <a:r>
              <a:rPr lang="en-CA" sz="1200" i="1" dirty="0"/>
              <a:t>37</a:t>
            </a:r>
            <a:r>
              <a:rPr lang="en-CA" sz="1200" dirty="0"/>
              <a:t>, 	109–141. https://doi.org/10.1016/j.dr.2015.06.001</a:t>
            </a:r>
          </a:p>
        </p:txBody>
      </p:sp>
    </p:spTree>
    <p:extLst>
      <p:ext uri="{BB962C8B-B14F-4D97-AF65-F5344CB8AC3E}">
        <p14:creationId xmlns:p14="http://schemas.microsoft.com/office/powerpoint/2010/main" val="14646826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idx="1"/>
          </p:nvPr>
        </p:nvSpPr>
        <p:spPr>
          <a:xfrm>
            <a:off x="827584" y="1643609"/>
            <a:ext cx="7776864" cy="3657599"/>
          </a:xfrm>
        </p:spPr>
        <p:txBody>
          <a:bodyPr/>
          <a:lstStyle/>
          <a:p>
            <a:r>
              <a:rPr lang="en-US" dirty="0">
                <a:effectLst/>
              </a:rPr>
              <a:t>Extant literature on how pet ownership impacted individuals’ well-being during the global COVID-19 pandemic is inconsistent and broad in scope.</a:t>
            </a:r>
          </a:p>
          <a:p>
            <a:r>
              <a:rPr lang="en-US" dirty="0">
                <a:effectLst/>
              </a:rPr>
              <a:t>Long-term psychological impact of COVID-19 yet fully understood (</a:t>
            </a:r>
            <a:r>
              <a:rPr lang="en-US" dirty="0" err="1">
                <a:effectLst/>
              </a:rPr>
              <a:t>Adorjan</a:t>
            </a:r>
            <a:r>
              <a:rPr lang="en-US" dirty="0">
                <a:effectLst/>
              </a:rPr>
              <a:t> and </a:t>
            </a:r>
            <a:r>
              <a:rPr lang="en-US" dirty="0" err="1">
                <a:effectLst/>
              </a:rPr>
              <a:t>Stubbe</a:t>
            </a:r>
            <a:r>
              <a:rPr lang="en-US" dirty="0">
                <a:effectLst/>
              </a:rPr>
              <a:t>, 2023)</a:t>
            </a:r>
          </a:p>
          <a:p>
            <a:r>
              <a:rPr lang="en-US" dirty="0"/>
              <a:t>Some studies report positive impact of pet ownership and others report a null or negative impact.</a:t>
            </a:r>
          </a:p>
          <a:p>
            <a:endParaRPr lang="en-US" dirty="0">
              <a:effectLst/>
            </a:endParaRPr>
          </a:p>
          <a:p>
            <a:endParaRPr lang="en-CA" dirty="0"/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755576" y="620688"/>
            <a:ext cx="7543800" cy="914400"/>
          </a:xfrm>
        </p:spPr>
        <p:txBody>
          <a:bodyPr/>
          <a:lstStyle/>
          <a:p>
            <a:r>
              <a:rPr lang="en-US" dirty="0"/>
              <a:t>Introduction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60494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idx="1"/>
          </p:nvPr>
        </p:nvSpPr>
        <p:spPr>
          <a:xfrm>
            <a:off x="827584" y="1643609"/>
            <a:ext cx="7776864" cy="3657599"/>
          </a:xfrm>
        </p:spPr>
        <p:txBody>
          <a:bodyPr/>
          <a:lstStyle/>
          <a:p>
            <a:r>
              <a:rPr lang="en-US" dirty="0">
                <a:effectLst/>
              </a:rPr>
              <a:t>Noticeable spike in pet ownership during early days of the pandemic (Ho, </a:t>
            </a:r>
            <a:r>
              <a:rPr lang="en-US" dirty="0" err="1">
                <a:effectLst/>
              </a:rPr>
              <a:t>Hussain</a:t>
            </a:r>
            <a:r>
              <a:rPr lang="en-US" dirty="0">
                <a:effectLst/>
              </a:rPr>
              <a:t> and </a:t>
            </a:r>
            <a:r>
              <a:rPr lang="en-US" dirty="0" err="1">
                <a:effectLst/>
              </a:rPr>
              <a:t>Sparagano</a:t>
            </a:r>
            <a:r>
              <a:rPr lang="en-US" dirty="0">
                <a:effectLst/>
              </a:rPr>
              <a:t>, 2021); however,</a:t>
            </a:r>
          </a:p>
          <a:p>
            <a:pPr lvl="1"/>
            <a:r>
              <a:rPr lang="en-US" dirty="0"/>
              <a:t>Uncertainty regarding whether pets could act as a mitigating factor against any negative psychological effects; and,</a:t>
            </a:r>
          </a:p>
          <a:p>
            <a:pPr lvl="1"/>
            <a:r>
              <a:rPr lang="en-US" dirty="0"/>
              <a:t>Extent to which pet ownership had an impact on well-being during periods of COVID-19 mandated self-isolation.</a:t>
            </a:r>
          </a:p>
          <a:p>
            <a:endParaRPr lang="en-US" dirty="0">
              <a:effectLst/>
            </a:endParaRPr>
          </a:p>
          <a:p>
            <a:endParaRPr lang="en-CA" dirty="0"/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755576" y="620688"/>
            <a:ext cx="7543800" cy="914400"/>
          </a:xfrm>
        </p:spPr>
        <p:txBody>
          <a:bodyPr/>
          <a:lstStyle/>
          <a:p>
            <a:r>
              <a:rPr lang="en-US" dirty="0"/>
              <a:t>Introduction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72752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idx="1"/>
          </p:nvPr>
        </p:nvSpPr>
        <p:spPr>
          <a:xfrm>
            <a:off x="827584" y="1643609"/>
            <a:ext cx="7776864" cy="3657599"/>
          </a:xfrm>
        </p:spPr>
        <p:txBody>
          <a:bodyPr/>
          <a:lstStyle/>
          <a:p>
            <a:r>
              <a:rPr lang="en-US" dirty="0">
                <a:effectLst/>
              </a:rPr>
              <a:t>Research Question:</a:t>
            </a:r>
          </a:p>
          <a:p>
            <a:pPr lvl="1"/>
            <a:r>
              <a:rPr lang="en-US" dirty="0">
                <a:effectLst/>
              </a:rPr>
              <a:t>“How did cat owners perceive their relationship with their cats, and whether this affected their general sense of well-being during periods of COVID-19 mandated lockdowns?”</a:t>
            </a:r>
            <a:endParaRPr lang="en-US" dirty="0"/>
          </a:p>
          <a:p>
            <a:endParaRPr lang="en-US" dirty="0">
              <a:effectLst/>
            </a:endParaRPr>
          </a:p>
          <a:p>
            <a:endParaRPr lang="en-CA" dirty="0"/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755576" y="620688"/>
            <a:ext cx="7543800" cy="914400"/>
          </a:xfrm>
        </p:spPr>
        <p:txBody>
          <a:bodyPr/>
          <a:lstStyle/>
          <a:p>
            <a:r>
              <a:rPr lang="en-US" dirty="0"/>
              <a:t>Introduction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561465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idx="1"/>
          </p:nvPr>
        </p:nvSpPr>
        <p:spPr>
          <a:xfrm>
            <a:off x="827584" y="1643609"/>
            <a:ext cx="7776864" cy="3657599"/>
          </a:xfrm>
        </p:spPr>
        <p:txBody>
          <a:bodyPr/>
          <a:lstStyle/>
          <a:p>
            <a:r>
              <a:rPr lang="en-US" dirty="0">
                <a:effectLst/>
              </a:rPr>
              <a:t>This case study (n = 1):</a:t>
            </a:r>
          </a:p>
          <a:p>
            <a:pPr lvl="1"/>
            <a:r>
              <a:rPr lang="en-US" dirty="0"/>
              <a:t>Explored lived experience of cat owners and how cat ownership affected their sense of well-being during periods of COVID-19 isolation.</a:t>
            </a:r>
          </a:p>
          <a:p>
            <a:pPr lvl="1"/>
            <a:r>
              <a:rPr lang="en-US" dirty="0"/>
              <a:t>Revealed impact on participant’s well-being was mostly positive and the result of assuming the role of </a:t>
            </a:r>
            <a:r>
              <a:rPr lang="en-US" b="1" dirty="0"/>
              <a:t>attachment figure</a:t>
            </a:r>
            <a:r>
              <a:rPr lang="en-US" dirty="0"/>
              <a:t>. </a:t>
            </a:r>
          </a:p>
          <a:p>
            <a:r>
              <a:rPr lang="en-US" dirty="0"/>
              <a:t>Results can further our understanding of how cats can help individuals cope with prolonged periods of social isolation.</a:t>
            </a:r>
          </a:p>
          <a:p>
            <a:endParaRPr lang="en-US" dirty="0">
              <a:effectLst/>
            </a:endParaRPr>
          </a:p>
          <a:p>
            <a:endParaRPr lang="en-CA" dirty="0"/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755576" y="620688"/>
            <a:ext cx="7543800" cy="914400"/>
          </a:xfrm>
        </p:spPr>
        <p:txBody>
          <a:bodyPr/>
          <a:lstStyle/>
          <a:p>
            <a:r>
              <a:rPr lang="en-US" dirty="0"/>
              <a:t>Introduction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31361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5576" y="2636912"/>
            <a:ext cx="7543800" cy="914400"/>
          </a:xfrm>
        </p:spPr>
        <p:txBody>
          <a:bodyPr/>
          <a:lstStyle/>
          <a:p>
            <a:r>
              <a:rPr lang="en-CA" dirty="0"/>
              <a:t>Method</a:t>
            </a:r>
          </a:p>
        </p:txBody>
      </p:sp>
    </p:spTree>
    <p:extLst>
      <p:ext uri="{BB962C8B-B14F-4D97-AF65-F5344CB8AC3E}">
        <p14:creationId xmlns:p14="http://schemas.microsoft.com/office/powerpoint/2010/main" val="2118634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27584" y="2060848"/>
            <a:ext cx="7776864" cy="3657599"/>
          </a:xfrm>
        </p:spPr>
        <p:txBody>
          <a:bodyPr/>
          <a:lstStyle/>
          <a:p>
            <a:r>
              <a:rPr lang="en-US" dirty="0">
                <a:effectLst/>
              </a:rPr>
              <a:t>Qualitative case study</a:t>
            </a:r>
          </a:p>
          <a:p>
            <a:r>
              <a:rPr lang="en-CA" dirty="0">
                <a:effectLst/>
              </a:rPr>
              <a:t>Semi-structured interview</a:t>
            </a:r>
          </a:p>
          <a:p>
            <a:r>
              <a:rPr lang="en-US" dirty="0">
                <a:effectLst/>
              </a:rPr>
              <a:t>Phenomenological perspective to explore the participant’s lived experience</a:t>
            </a:r>
            <a:endParaRPr lang="en-CA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endParaRPr lang="en-CA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5576" y="620688"/>
            <a:ext cx="7543800" cy="914400"/>
          </a:xfrm>
        </p:spPr>
        <p:txBody>
          <a:bodyPr/>
          <a:lstStyle/>
          <a:p>
            <a:r>
              <a:rPr lang="en-US" dirty="0"/>
              <a:t>Design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09060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idx="1"/>
          </p:nvPr>
        </p:nvSpPr>
        <p:spPr>
          <a:xfrm>
            <a:off x="827584" y="2492896"/>
            <a:ext cx="7776864" cy="3657599"/>
          </a:xfrm>
        </p:spPr>
        <p:txBody>
          <a:bodyPr/>
          <a:lstStyle/>
          <a:p>
            <a:r>
              <a:rPr lang="en-CA" dirty="0">
                <a:effectLst/>
              </a:rPr>
              <a:t>Participants: n</a:t>
            </a:r>
            <a:r>
              <a:rPr lang="en-CA" i="1" dirty="0">
                <a:effectLst/>
              </a:rPr>
              <a:t> </a:t>
            </a:r>
            <a:r>
              <a:rPr lang="en-CA" dirty="0">
                <a:effectLst/>
              </a:rPr>
              <a:t>= 1 recruited using purposive sampling</a:t>
            </a:r>
          </a:p>
          <a:p>
            <a:r>
              <a:rPr lang="en-US" dirty="0">
                <a:effectLst/>
              </a:rPr>
              <a:t>20-minute, in-person, semi-structured interview consisting of five questions</a:t>
            </a:r>
          </a:p>
          <a:p>
            <a:r>
              <a:rPr lang="en-US" dirty="0">
                <a:effectLst/>
              </a:rPr>
              <a:t>Recording transcribed using an online automated transcription service</a:t>
            </a:r>
          </a:p>
          <a:p>
            <a:r>
              <a:rPr lang="en-US" dirty="0">
                <a:effectLst/>
              </a:rPr>
              <a:t>Transcript checked against recording for any errors or inconsistencies and corrections applied as necessary</a:t>
            </a:r>
          </a:p>
          <a:p>
            <a:pPr lvl="1"/>
            <a:endParaRPr lang="en-US" dirty="0">
              <a:effectLst/>
            </a:endParaRPr>
          </a:p>
          <a:p>
            <a:pPr lvl="1"/>
            <a:endParaRPr lang="en-CA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endParaRPr lang="en-CA" dirty="0"/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755576" y="620688"/>
            <a:ext cx="7543800" cy="914400"/>
          </a:xfrm>
        </p:spPr>
        <p:txBody>
          <a:bodyPr/>
          <a:lstStyle/>
          <a:p>
            <a:r>
              <a:rPr lang="en-US" dirty="0"/>
              <a:t>Procedure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286397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lemental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334</TotalTime>
  <Words>1301</Words>
  <Application>Microsoft Office PowerPoint</Application>
  <PresentationFormat>On-screen Show (4:3)</PresentationFormat>
  <Paragraphs>176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Palatino Linotype</vt:lpstr>
      <vt:lpstr>Sylfaen</vt:lpstr>
      <vt:lpstr>Wingdings</vt:lpstr>
      <vt:lpstr>Elemental</vt:lpstr>
      <vt:lpstr>PowerPoint Presentation</vt:lpstr>
      <vt:lpstr>Feline Ownership and Well-Being During COVID-19 Mandated Lockdowns</vt:lpstr>
      <vt:lpstr>Introduction</vt:lpstr>
      <vt:lpstr>Introduction</vt:lpstr>
      <vt:lpstr>Introduction</vt:lpstr>
      <vt:lpstr>Introduction</vt:lpstr>
      <vt:lpstr>Method</vt:lpstr>
      <vt:lpstr>Design</vt:lpstr>
      <vt:lpstr>Procedure</vt:lpstr>
      <vt:lpstr>Ethics</vt:lpstr>
      <vt:lpstr>Analysis</vt:lpstr>
      <vt:lpstr>Results</vt:lpstr>
      <vt:lpstr>Assuming the role of attachment figure</vt:lpstr>
      <vt:lpstr>Approximation of parent-child relationship</vt:lpstr>
      <vt:lpstr>Taking on the role of caregiver</vt:lpstr>
      <vt:lpstr>Benefits to the participant</vt:lpstr>
      <vt:lpstr>Sense of fulfillment</vt:lpstr>
      <vt:lpstr>Positive mental health benefits</vt:lpstr>
      <vt:lpstr>Benefits to cats</vt:lpstr>
      <vt:lpstr>Fostering attachment</vt:lpstr>
      <vt:lpstr>Impact on cats’ well-being</vt:lpstr>
      <vt:lpstr>Discussion</vt:lpstr>
      <vt:lpstr>Conclusion &amp; limitations</vt:lpstr>
      <vt:lpstr>PowerPoint Presentation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 Viau</dc:creator>
  <cp:lastModifiedBy>Crago, Hannah R</cp:lastModifiedBy>
  <cp:revision>26</cp:revision>
  <dcterms:created xsi:type="dcterms:W3CDTF">2025-04-14T12:37:11Z</dcterms:created>
  <dcterms:modified xsi:type="dcterms:W3CDTF">2025-04-24T10:57:01Z</dcterms:modified>
</cp:coreProperties>
</file>