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45A-1D61-48D4-B429-68B35316A8F5}" type="datetimeFigureOut">
              <a:rPr lang="en-CA" smtClean="0"/>
              <a:t>2025-04-24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CFFB2-2E5B-45E2-92DF-1B3C8387B250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45A-1D61-48D4-B429-68B35316A8F5}" type="datetimeFigureOut">
              <a:rPr lang="en-CA" smtClean="0"/>
              <a:t>2025-04-24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FFB2-2E5B-45E2-92DF-1B3C8387B25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45A-1D61-48D4-B429-68B35316A8F5}" type="datetimeFigureOut">
              <a:rPr lang="en-CA" smtClean="0"/>
              <a:t>2025-04-24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FFB2-2E5B-45E2-92DF-1B3C8387B25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45A-1D61-48D4-B429-68B35316A8F5}" type="datetimeFigureOut">
              <a:rPr lang="en-CA" smtClean="0"/>
              <a:t>2025-04-24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CFFB2-2E5B-45E2-92DF-1B3C8387B250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45A-1D61-48D4-B429-68B35316A8F5}" type="datetimeFigureOut">
              <a:rPr lang="en-CA" smtClean="0"/>
              <a:t>2025-04-24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CFFB2-2E5B-45E2-92DF-1B3C8387B250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45A-1D61-48D4-B429-68B35316A8F5}" type="datetimeFigureOut">
              <a:rPr lang="en-CA" smtClean="0"/>
              <a:t>2025-04-24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CFFB2-2E5B-45E2-92DF-1B3C8387B250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45A-1D61-48D4-B429-68B35316A8F5}" type="datetimeFigureOut">
              <a:rPr lang="en-CA" smtClean="0"/>
              <a:t>2025-04-24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CFFB2-2E5B-45E2-92DF-1B3C8387B250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45A-1D61-48D4-B429-68B35316A8F5}" type="datetimeFigureOut">
              <a:rPr lang="en-CA" smtClean="0"/>
              <a:t>2025-04-24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CFFB2-2E5B-45E2-92DF-1B3C8387B250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45A-1D61-48D4-B429-68B35316A8F5}" type="datetimeFigureOut">
              <a:rPr lang="en-CA" smtClean="0"/>
              <a:t>2025-04-24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CFFB2-2E5B-45E2-92DF-1B3C8387B250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45A-1D61-48D4-B429-68B35316A8F5}" type="datetimeFigureOut">
              <a:rPr lang="en-CA" smtClean="0"/>
              <a:t>2025-04-24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CFFB2-2E5B-45E2-92DF-1B3C8387B250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B45A-1D61-48D4-B429-68B35316A8F5}" type="datetimeFigureOut">
              <a:rPr lang="en-CA" smtClean="0"/>
              <a:t>2025-04-24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CFFB2-2E5B-45E2-92DF-1B3C8387B250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4A3B45A-1D61-48D4-B429-68B35316A8F5}" type="datetimeFigureOut">
              <a:rPr lang="en-CA" smtClean="0"/>
              <a:t>2025-04-24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6CFFB2-2E5B-45E2-92DF-1B3C8387B250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4599595" cy="6857999"/>
          </a:xfrm>
        </p:spPr>
      </p:pic>
    </p:spTree>
    <p:extLst>
      <p:ext uri="{BB962C8B-B14F-4D97-AF65-F5344CB8AC3E}">
        <p14:creationId xmlns:p14="http://schemas.microsoft.com/office/powerpoint/2010/main" val="26899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708920"/>
            <a:ext cx="7776864" cy="3657599"/>
          </a:xfrm>
        </p:spPr>
        <p:txBody>
          <a:bodyPr/>
          <a:lstStyle/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/>
          <a:p>
            <a:r>
              <a:rPr lang="en-US" dirty="0"/>
              <a:t>Ethics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979984" y="2228057"/>
            <a:ext cx="7776864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Participant given a Participant Information Sheet ahead of the interview</a:t>
            </a:r>
          </a:p>
          <a:p>
            <a:r>
              <a:rPr lang="en-US" dirty="0">
                <a:effectLst/>
              </a:rPr>
              <a:t>Completed a Participant Consent Form to obtain informed consent</a:t>
            </a:r>
          </a:p>
          <a:p>
            <a:r>
              <a:rPr lang="en-US" dirty="0">
                <a:effectLst/>
              </a:rPr>
              <a:t>Shown a Debriefing Form and given an opportunity to voice any concerns with the researcher following interview</a:t>
            </a:r>
          </a:p>
          <a:p>
            <a:r>
              <a:rPr lang="en-US" dirty="0">
                <a:effectLst/>
              </a:rPr>
              <a:t>Study in accordance with CPA’s </a:t>
            </a:r>
            <a:r>
              <a:rPr lang="en-US" i="1" dirty="0">
                <a:effectLst/>
              </a:rPr>
              <a:t>Code of Ethics for Psychologists</a:t>
            </a:r>
            <a:r>
              <a:rPr lang="en-US" dirty="0">
                <a:effectLst/>
              </a:rPr>
              <a:t> (2018) and BPS’s </a:t>
            </a:r>
            <a:r>
              <a:rPr lang="en-US" i="1" dirty="0">
                <a:effectLst/>
              </a:rPr>
              <a:t>Code of Human Research Ethics</a:t>
            </a:r>
            <a:r>
              <a:rPr lang="en-US" dirty="0">
                <a:effectLst/>
              </a:rPr>
              <a:t> (Oates et al., 2021)</a:t>
            </a:r>
          </a:p>
          <a:p>
            <a:r>
              <a:rPr lang="en-US" dirty="0">
                <a:effectLst/>
              </a:rPr>
              <a:t>Anonymous and confidential</a:t>
            </a:r>
          </a:p>
          <a:p>
            <a:r>
              <a:rPr lang="en-US" dirty="0">
                <a:effectLst/>
              </a:rPr>
              <a:t>Ethical approval obtained from </a:t>
            </a:r>
            <a:r>
              <a:rPr lang="en-US" dirty="0" err="1">
                <a:effectLst/>
              </a:rPr>
              <a:t>UoE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33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075657"/>
            <a:ext cx="7776864" cy="3657599"/>
          </a:xfrm>
        </p:spPr>
        <p:txBody>
          <a:bodyPr/>
          <a:lstStyle/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/>
          <a:p>
            <a:r>
              <a:rPr lang="en-US" dirty="0"/>
              <a:t>Analysis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964337" y="2780928"/>
            <a:ext cx="7776864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buFont typeface="Wingdings" pitchFamily="2" charset="2"/>
              <a:buChar char=""/>
            </a:pPr>
            <a:r>
              <a:rPr lang="en-CA" sz="2000" dirty="0">
                <a:effectLst/>
              </a:rPr>
              <a:t>Interpretive Phenomenological Analysis (IPA) of interview transcript per </a:t>
            </a:r>
            <a:r>
              <a:rPr lang="en-CA" sz="2000" dirty="0" err="1">
                <a:effectLst/>
              </a:rPr>
              <a:t>Pietkiewicz</a:t>
            </a:r>
            <a:r>
              <a:rPr lang="en-CA" sz="2000" dirty="0">
                <a:effectLst/>
              </a:rPr>
              <a:t> and Smith (2014)</a:t>
            </a:r>
          </a:p>
          <a:p>
            <a:pPr marL="274320" lvl="1">
              <a:buFont typeface="Wingdings" pitchFamily="2" charset="2"/>
              <a:buChar char=""/>
            </a:pPr>
            <a:r>
              <a:rPr lang="en-US" sz="2000" dirty="0">
                <a:effectLst/>
              </a:rPr>
              <a:t>Iterative process involved </a:t>
            </a:r>
            <a:r>
              <a:rPr lang="en-US" sz="2000" dirty="0" err="1">
                <a:effectLst/>
              </a:rPr>
              <a:t>familiarisation</a:t>
            </a:r>
            <a:r>
              <a:rPr lang="en-US" sz="2000" dirty="0">
                <a:effectLst/>
              </a:rPr>
              <a:t> of the interview data through repeated readings transcript</a:t>
            </a:r>
          </a:p>
          <a:p>
            <a:pPr marL="274320" lvl="1">
              <a:buFont typeface="Wingdings" pitchFamily="2" charset="2"/>
              <a:buChar char=""/>
            </a:pPr>
            <a:r>
              <a:rPr lang="en-US" sz="2000" dirty="0">
                <a:effectLst/>
              </a:rPr>
              <a:t>Initial exploratory comments recorded in transcript’s left-hand margin</a:t>
            </a:r>
          </a:p>
          <a:p>
            <a:pPr marL="274320" lvl="1">
              <a:buFont typeface="Wingdings" pitchFamily="2" charset="2"/>
              <a:buChar char=""/>
            </a:pPr>
            <a:r>
              <a:rPr lang="en-US" sz="2000" dirty="0">
                <a:effectLst/>
              </a:rPr>
              <a:t>Emergent themes then recorded in right-hand margin</a:t>
            </a:r>
          </a:p>
          <a:p>
            <a:pPr marL="274320" lvl="1">
              <a:buFont typeface="Wingdings" pitchFamily="2" charset="2"/>
              <a:buChar char=""/>
            </a:pPr>
            <a:r>
              <a:rPr lang="en-US" sz="2000" dirty="0">
                <a:effectLst/>
              </a:rPr>
              <a:t>Similar themes clustered together, and finally </a:t>
            </a:r>
            <a:r>
              <a:rPr lang="en-US" sz="2000" dirty="0" err="1">
                <a:effectLst/>
              </a:rPr>
              <a:t>organised</a:t>
            </a:r>
            <a:r>
              <a:rPr lang="en-US" sz="2000" dirty="0">
                <a:effectLst/>
              </a:rPr>
              <a:t> into superordinate and subordinate themes</a:t>
            </a:r>
          </a:p>
          <a:p>
            <a:pPr marL="274320" lvl="1">
              <a:buFont typeface="Wingdings" pitchFamily="2" charset="2"/>
              <a:buChar char=""/>
            </a:pPr>
            <a:r>
              <a:rPr lang="en-US" sz="2000" dirty="0">
                <a:effectLst/>
              </a:rPr>
              <a:t>Some data approached through the theoretical lens of </a:t>
            </a:r>
            <a:r>
              <a:rPr lang="en-US" sz="2000" dirty="0" err="1">
                <a:effectLst/>
              </a:rPr>
              <a:t>Bowlby</a:t>
            </a:r>
            <a:r>
              <a:rPr lang="en-US" sz="2000" dirty="0">
                <a:effectLst/>
              </a:rPr>
              <a:t> and Ainsworth’s attachment theory (</a:t>
            </a:r>
            <a:r>
              <a:rPr lang="en-US" sz="2000" dirty="0" err="1">
                <a:effectLst/>
              </a:rPr>
              <a:t>Bowlby</a:t>
            </a:r>
            <a:r>
              <a:rPr lang="en-US" sz="2000" dirty="0">
                <a:effectLst/>
              </a:rPr>
              <a:t>, 1979)</a:t>
            </a:r>
            <a:endParaRPr lang="en-CA" sz="2000" dirty="0">
              <a:effectLst/>
            </a:endParaRPr>
          </a:p>
          <a:p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9856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/>
          <a:p>
            <a:r>
              <a:rPr lang="en-US" dirty="0"/>
              <a:t>Results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205871"/>
              </p:ext>
            </p:extLst>
          </p:nvPr>
        </p:nvGraphicFramePr>
        <p:xfrm>
          <a:off x="755576" y="2204864"/>
          <a:ext cx="7794611" cy="449554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119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Superordinate Theme</a:t>
                      </a:r>
                      <a:endParaRPr lang="en-CA" sz="1400" dirty="0"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Subordinate Theme</a:t>
                      </a:r>
                      <a:endParaRPr lang="en-CA" sz="1400" dirty="0"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Example Quote</a:t>
                      </a:r>
                      <a:endParaRPr lang="en-CA" sz="1400" dirty="0"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dirty="0">
                          <a:effectLst/>
                        </a:rPr>
                        <a:t>Assuming the role of attachment figure</a:t>
                      </a:r>
                      <a:endParaRPr lang="en-CA" sz="1400" b="0" dirty="0"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Approximation of parent-child relationship.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Taking on the role of caregiver.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“I think it's possible or even maybe likely that my being there more often, sort of increased their attachment to me.”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4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dirty="0">
                          <a:effectLst/>
                        </a:rPr>
                        <a:t>Benefits to the participant</a:t>
                      </a:r>
                      <a:endParaRPr lang="en-CA" sz="1400" b="0" dirty="0"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Sense of fulfilment.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Positive mental health benefits.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“I still kind of feel as much of a fulfilment from the relationship I have with my pets.”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dirty="0">
                          <a:effectLst/>
                        </a:rPr>
                        <a:t>Benefits to cats</a:t>
                      </a:r>
                      <a:endParaRPr lang="en-CA" sz="1400" b="0" dirty="0"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Fostering attachment.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Impact on cats' well-being.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“I think they would be more attached now.”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5576" y="1556792"/>
            <a:ext cx="619268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Table 1</a:t>
            </a:r>
            <a:endParaRPr kumimoji="0" lang="en-C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Summary of Superordinate and Subordinate Themes</a:t>
            </a:r>
            <a:endParaRPr kumimoji="0" lang="en-C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8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075657"/>
            <a:ext cx="7776864" cy="3657599"/>
          </a:xfrm>
        </p:spPr>
        <p:txBody>
          <a:bodyPr/>
          <a:lstStyle/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43800" cy="914400"/>
          </a:xfrm>
        </p:spPr>
        <p:txBody>
          <a:bodyPr/>
          <a:lstStyle/>
          <a:p>
            <a:r>
              <a:rPr lang="en-US" dirty="0"/>
              <a:t>Assuming the role of attachment figure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13510" y="2132856"/>
            <a:ext cx="4601249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lvl="1" indent="0">
              <a:buNone/>
            </a:pPr>
            <a:r>
              <a:rPr lang="en-US" sz="2000" dirty="0">
                <a:effectLst/>
              </a:rPr>
              <a:t>Attachment figure:</a:t>
            </a:r>
          </a:p>
          <a:p>
            <a:pPr marL="640080" lvl="2">
              <a:buFont typeface="Wingdings" pitchFamily="2" charset="2"/>
              <a:buChar char=""/>
            </a:pPr>
            <a:r>
              <a:rPr lang="en-US" sz="1800" dirty="0">
                <a:effectLst/>
              </a:rPr>
              <a:t>Refers to those to whom infants become attached in their formative years (Sherman, Rice and Cassidy, 2015)</a:t>
            </a:r>
            <a:endParaRPr lang="en-CA" sz="1800" dirty="0">
              <a:effectLst/>
            </a:endParaRPr>
          </a:p>
          <a:p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375793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64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075657"/>
            <a:ext cx="7776864" cy="3657599"/>
          </a:xfrm>
        </p:spPr>
        <p:txBody>
          <a:bodyPr/>
          <a:lstStyle/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43800" cy="914400"/>
          </a:xfrm>
        </p:spPr>
        <p:txBody>
          <a:bodyPr/>
          <a:lstStyle/>
          <a:p>
            <a:r>
              <a:rPr lang="en-US" dirty="0"/>
              <a:t>Approximation of parent-child relationship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12898" y="2132856"/>
            <a:ext cx="3312368" cy="3312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lvl="1" indent="0">
              <a:buNone/>
            </a:pPr>
            <a:r>
              <a:rPr lang="en-US" sz="2000" dirty="0">
                <a:effectLst/>
              </a:rPr>
              <a:t>“In general, I would say I have a close relationship with my cats. I don't have children, but I suppose it might be similar to a parent-child relationship, without necessarily, I mean, acknowledging that it's not the same.”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57" y="2132856"/>
            <a:ext cx="4203421" cy="29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6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075657"/>
            <a:ext cx="7776864" cy="3657599"/>
          </a:xfrm>
        </p:spPr>
        <p:txBody>
          <a:bodyPr/>
          <a:lstStyle/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43800" cy="914400"/>
          </a:xfrm>
        </p:spPr>
        <p:txBody>
          <a:bodyPr/>
          <a:lstStyle/>
          <a:p>
            <a:r>
              <a:rPr lang="en-US" dirty="0"/>
              <a:t>Taking on the role of caregiver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691679" y="4797152"/>
            <a:ext cx="5760641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lvl="1" indent="0">
              <a:buNone/>
            </a:pPr>
            <a:r>
              <a:rPr lang="en-US" sz="2000" dirty="0">
                <a:effectLst/>
              </a:rPr>
              <a:t>“I take care of them, take them to the doctor, when they need it, and, yeah, all that kind of stuff. And I provide a home for them. And I also provide love to them, which in my opinion is something that a parent should provide to a child.”</a:t>
            </a:r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04" y="1988840"/>
            <a:ext cx="5650992" cy="23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03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708920"/>
            <a:ext cx="7776864" cy="3657599"/>
          </a:xfrm>
        </p:spPr>
        <p:txBody>
          <a:bodyPr/>
          <a:lstStyle/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/>
          <a:p>
            <a:r>
              <a:rPr lang="en-US" dirty="0"/>
              <a:t>Benefits to the participant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979984" y="2228057"/>
            <a:ext cx="7776864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/>
              </a:rPr>
              <a:t>Benefits to well-being during the pandemic chiefly derived from acting as a caregiver</a:t>
            </a:r>
          </a:p>
          <a:p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4963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075657"/>
            <a:ext cx="7776864" cy="3657599"/>
          </a:xfrm>
        </p:spPr>
        <p:txBody>
          <a:bodyPr/>
          <a:lstStyle/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43800" cy="914400"/>
          </a:xfrm>
        </p:spPr>
        <p:txBody>
          <a:bodyPr/>
          <a:lstStyle/>
          <a:p>
            <a:r>
              <a:rPr lang="en-US" dirty="0"/>
              <a:t>Sense of fulfillment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220072" y="2380893"/>
            <a:ext cx="3822679" cy="299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lvl="1" indent="0">
              <a:buNone/>
            </a:pPr>
            <a:r>
              <a:rPr lang="en-US" sz="2000" dirty="0">
                <a:effectLst/>
              </a:rPr>
              <a:t>“I suppose it just provides a sense of appreciation of yourself, like, maybe even as fundamental as, like, your existence just being acknowledged and appreciated, not ignored or more rejected or something like that.”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66629"/>
            <a:ext cx="4266476" cy="282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78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075657"/>
            <a:ext cx="7776864" cy="3657599"/>
          </a:xfrm>
        </p:spPr>
        <p:txBody>
          <a:bodyPr/>
          <a:lstStyle/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43800" cy="914400"/>
          </a:xfrm>
        </p:spPr>
        <p:txBody>
          <a:bodyPr/>
          <a:lstStyle/>
          <a:p>
            <a:r>
              <a:rPr lang="en-US" dirty="0"/>
              <a:t>Positive mental health benefits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66572" y="2492896"/>
            <a:ext cx="3822679" cy="299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lvl="1" indent="0">
              <a:buNone/>
            </a:pPr>
            <a:r>
              <a:rPr lang="en-US" sz="2000" dirty="0">
                <a:effectLst/>
              </a:rPr>
              <a:t>“It probably is very important for mental health, staves off depression probably, and,</a:t>
            </a:r>
          </a:p>
          <a:p>
            <a:pPr marL="18288" lvl="1" indent="0">
              <a:buNone/>
            </a:pPr>
            <a:r>
              <a:rPr lang="en-US" sz="2000" dirty="0">
                <a:effectLst/>
              </a:rPr>
              <a:t>yeah, I don't know. Yeah.”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52060"/>
            <a:ext cx="337687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708920"/>
            <a:ext cx="7776864" cy="3657599"/>
          </a:xfrm>
        </p:spPr>
        <p:txBody>
          <a:bodyPr/>
          <a:lstStyle/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/>
          <a:p>
            <a:r>
              <a:rPr lang="en-US" dirty="0"/>
              <a:t>Benefits to cats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979984" y="2228057"/>
            <a:ext cx="7776864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/>
              </a:rPr>
              <a:t>Participant working from home during pandemic seen as benefit to himself and cats</a:t>
            </a:r>
          </a:p>
          <a:p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527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15808" cy="3816424"/>
          </a:xfrm>
        </p:spPr>
        <p:txBody>
          <a:bodyPr/>
          <a:lstStyle/>
          <a:p>
            <a:r>
              <a:rPr lang="en-US" dirty="0">
                <a:effectLst/>
              </a:rPr>
              <a:t>Feline Ownership and Well-Being During COVID-19 Mandated Lockdowns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839543"/>
            <a:ext cx="5695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Presented by Marc Viau, MSc Psychology</a:t>
            </a:r>
            <a:endParaRPr lang="en-CA" dirty="0"/>
          </a:p>
          <a:p>
            <a:r>
              <a:rPr lang="en-US" dirty="0"/>
              <a:t>University of Essex Online</a:t>
            </a:r>
          </a:p>
          <a:p>
            <a:r>
              <a:rPr lang="en-US" dirty="0"/>
              <a:t>for</a:t>
            </a:r>
          </a:p>
          <a:p>
            <a:r>
              <a:rPr lang="en-US" dirty="0"/>
              <a:t>The Second Annual Essex Student Journal Conference</a:t>
            </a:r>
          </a:p>
        </p:txBody>
      </p:sp>
    </p:spTree>
    <p:extLst>
      <p:ext uri="{BB962C8B-B14F-4D97-AF65-F5344CB8AC3E}">
        <p14:creationId xmlns:p14="http://schemas.microsoft.com/office/powerpoint/2010/main" val="2239628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075657"/>
            <a:ext cx="7776864" cy="3657599"/>
          </a:xfrm>
        </p:spPr>
        <p:txBody>
          <a:bodyPr/>
          <a:lstStyle/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43800" cy="914400"/>
          </a:xfrm>
        </p:spPr>
        <p:txBody>
          <a:bodyPr/>
          <a:lstStyle/>
          <a:p>
            <a:r>
              <a:rPr lang="en-US" dirty="0"/>
              <a:t>Fostering attachment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148064" y="2516057"/>
            <a:ext cx="3163866" cy="299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lvl="1" indent="0">
              <a:buNone/>
            </a:pPr>
            <a:r>
              <a:rPr lang="en-US" sz="2000" dirty="0">
                <a:effectLst/>
              </a:rPr>
              <a:t>“Since the pandemic, I'm at home a lot more, and they're more affectionate or they're closer or they're… they seem more attached.”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0" y="2800666"/>
            <a:ext cx="4100173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95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075657"/>
            <a:ext cx="7776864" cy="3657599"/>
          </a:xfrm>
        </p:spPr>
        <p:txBody>
          <a:bodyPr/>
          <a:lstStyle/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43800" cy="914400"/>
          </a:xfrm>
        </p:spPr>
        <p:txBody>
          <a:bodyPr/>
          <a:lstStyle/>
          <a:p>
            <a:r>
              <a:rPr lang="en-US" dirty="0"/>
              <a:t>Impact on cats’ well-being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27584" y="2516057"/>
            <a:ext cx="3163866" cy="299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lvl="1" indent="0">
              <a:buNone/>
            </a:pPr>
            <a:r>
              <a:rPr lang="en-US" sz="2000" dirty="0">
                <a:effectLst/>
              </a:rPr>
              <a:t>“I think COVID benefited my cats because I was at home more with them to be able to interact with them and take care of them, you know, throughout the week.”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50" y="2749231"/>
            <a:ext cx="4325819" cy="25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91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708920"/>
            <a:ext cx="7776864" cy="3657599"/>
          </a:xfrm>
        </p:spPr>
        <p:txBody>
          <a:bodyPr/>
          <a:lstStyle/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/>
          <a:p>
            <a:r>
              <a:rPr lang="en-US" dirty="0"/>
              <a:t>Discussion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979984" y="2228057"/>
            <a:ext cx="7776864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/>
              </a:rPr>
              <a:t>Cats can form bonds with their caregivers in a similar fashion to that of children to their attachment figures</a:t>
            </a:r>
          </a:p>
          <a:p>
            <a:r>
              <a:rPr lang="en-US" dirty="0">
                <a:effectLst/>
              </a:rPr>
              <a:t>Close relationships contribute positively to psychological well-being</a:t>
            </a:r>
          </a:p>
          <a:p>
            <a:r>
              <a:rPr lang="en-US" dirty="0">
                <a:effectLst/>
              </a:rPr>
              <a:t>Lockdowns afforded a greater opportunity to amplify the role of caregiver</a:t>
            </a:r>
          </a:p>
          <a:p>
            <a:r>
              <a:rPr lang="en-US" dirty="0">
                <a:effectLst/>
              </a:rPr>
              <a:t>Introversion impacted positively on psychological well-being during the pandemic.</a:t>
            </a:r>
          </a:p>
        </p:txBody>
      </p:sp>
    </p:spTree>
    <p:extLst>
      <p:ext uri="{BB962C8B-B14F-4D97-AF65-F5344CB8AC3E}">
        <p14:creationId xmlns:p14="http://schemas.microsoft.com/office/powerpoint/2010/main" val="1861588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708920"/>
            <a:ext cx="7776864" cy="3657599"/>
          </a:xfrm>
        </p:spPr>
        <p:txBody>
          <a:bodyPr/>
          <a:lstStyle/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/>
          <a:p>
            <a:r>
              <a:rPr lang="en-US" dirty="0"/>
              <a:t>Conclusion &amp; limitations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979984" y="2228057"/>
            <a:ext cx="7776864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/>
              </a:rPr>
              <a:t>This study provided a rich account of one individual’s lived experience; however,</a:t>
            </a:r>
          </a:p>
          <a:p>
            <a:pPr lvl="1"/>
            <a:r>
              <a:rPr lang="en-US" dirty="0">
                <a:effectLst/>
              </a:rPr>
              <a:t>Findings difficult to be more broadly </a:t>
            </a:r>
            <a:r>
              <a:rPr lang="en-US" dirty="0" err="1">
                <a:effectLst/>
              </a:rPr>
              <a:t>generalisable</a:t>
            </a:r>
            <a:r>
              <a:rPr lang="en-US" dirty="0">
                <a:effectLst/>
              </a:rPr>
              <a:t>.</a:t>
            </a:r>
          </a:p>
          <a:p>
            <a:pPr lvl="1"/>
            <a:r>
              <a:rPr lang="en-US" dirty="0">
                <a:effectLst/>
              </a:rPr>
              <a:t>IPA is by definition dependent on the researcher’s subjective interpretation.</a:t>
            </a:r>
          </a:p>
        </p:txBody>
      </p:sp>
    </p:spTree>
    <p:extLst>
      <p:ext uri="{BB962C8B-B14F-4D97-AF65-F5344CB8AC3E}">
        <p14:creationId xmlns:p14="http://schemas.microsoft.com/office/powerpoint/2010/main" val="1086382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3" y="1268760"/>
            <a:ext cx="7056783" cy="435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25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708920"/>
            <a:ext cx="7776864" cy="3657599"/>
          </a:xfrm>
        </p:spPr>
        <p:txBody>
          <a:bodyPr/>
          <a:lstStyle/>
          <a:p>
            <a:pPr lvl="1"/>
            <a:endParaRPr lang="en-US" dirty="0">
              <a:effectLst/>
            </a:endParaRPr>
          </a:p>
          <a:p>
            <a:pPr lvl="1"/>
            <a:endParaRPr lang="en-CA" b="1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/>
          <a:p>
            <a:r>
              <a:rPr lang="en-US" dirty="0"/>
              <a:t>References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979984" y="2228057"/>
            <a:ext cx="7776864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endParaRPr 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984" y="1916832"/>
            <a:ext cx="74667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err="1"/>
              <a:t>Adorjan</a:t>
            </a:r>
            <a:r>
              <a:rPr lang="en-CA" sz="1200" dirty="0"/>
              <a:t>, K., &amp; </a:t>
            </a:r>
            <a:r>
              <a:rPr lang="en-CA" sz="1200" dirty="0" err="1"/>
              <a:t>Stubbe</a:t>
            </a:r>
            <a:r>
              <a:rPr lang="en-CA" sz="1200" dirty="0"/>
              <a:t>, H. C. (2023). Insight into the long-term psychological impacts of the COVID-	19 pandemic. </a:t>
            </a:r>
            <a:r>
              <a:rPr lang="en-CA" sz="1200" i="1" dirty="0"/>
              <a:t>European Archives of Psychiatry and Clinical Neuroscience</a:t>
            </a:r>
            <a:r>
              <a:rPr lang="en-CA" sz="1200" dirty="0"/>
              <a:t>, </a:t>
            </a:r>
            <a:r>
              <a:rPr lang="en-CA" sz="1200" i="1" dirty="0"/>
              <a:t>273</a:t>
            </a:r>
            <a:r>
              <a:rPr lang="en-CA" sz="1200" dirty="0"/>
              <a:t>(2), 287–288. 	https://doi.org/10.1007/s00406-023-01599-6</a:t>
            </a:r>
          </a:p>
          <a:p>
            <a:endParaRPr lang="en-CA" sz="1200" dirty="0"/>
          </a:p>
          <a:p>
            <a:r>
              <a:rPr lang="en-CA" sz="1200" dirty="0" err="1"/>
              <a:t>Bowlby</a:t>
            </a:r>
            <a:r>
              <a:rPr lang="en-CA" sz="1200" dirty="0"/>
              <a:t>, J. (1979). The </a:t>
            </a:r>
            <a:r>
              <a:rPr lang="en-CA" sz="1200" dirty="0" err="1"/>
              <a:t>Bowlby</a:t>
            </a:r>
            <a:r>
              <a:rPr lang="en-CA" sz="1200" dirty="0"/>
              <a:t>-Ainsworth attachment theory. </a:t>
            </a:r>
            <a:r>
              <a:rPr lang="en-CA" sz="1200" i="1" dirty="0" err="1"/>
              <a:t>Behavioral</a:t>
            </a:r>
            <a:r>
              <a:rPr lang="en-CA" sz="1200" i="1" dirty="0"/>
              <a:t> and Brain Sciences</a:t>
            </a:r>
            <a:r>
              <a:rPr lang="en-CA" sz="1200" dirty="0"/>
              <a:t>, </a:t>
            </a:r>
            <a:r>
              <a:rPr lang="en-CA" sz="1200" i="1" dirty="0"/>
              <a:t>2</a:t>
            </a:r>
            <a:r>
              <a:rPr lang="en-CA" sz="1200" dirty="0"/>
              <a:t>(4), 	637–638. 	https://doi.org/10.1017/S0140525X00064955</a:t>
            </a:r>
          </a:p>
          <a:p>
            <a:endParaRPr lang="en-CA" sz="1200" dirty="0"/>
          </a:p>
          <a:p>
            <a:r>
              <a:rPr lang="en-CA" sz="1200" dirty="0"/>
              <a:t>Canadian Psychological Association. (2018, January 29). </a:t>
            </a:r>
            <a:r>
              <a:rPr lang="en-CA" sz="1200" i="1" dirty="0"/>
              <a:t>Code of Ethics for Psychologists</a:t>
            </a:r>
            <a:r>
              <a:rPr lang="en-CA" sz="1200" dirty="0"/>
              <a:t>. 	https://cpa.ca/aboutcpa/committees/ethics/codeofethics/</a:t>
            </a:r>
          </a:p>
          <a:p>
            <a:endParaRPr lang="en-CA" sz="1200" dirty="0"/>
          </a:p>
          <a:p>
            <a:r>
              <a:rPr lang="en-CA" sz="1200" dirty="0" err="1"/>
              <a:t>Ho</a:t>
            </a:r>
            <a:r>
              <a:rPr lang="en-CA" sz="1200" dirty="0"/>
              <a:t>, J., </a:t>
            </a:r>
            <a:r>
              <a:rPr lang="en-CA" sz="1200" dirty="0" err="1"/>
              <a:t>Hussain</a:t>
            </a:r>
            <a:r>
              <a:rPr lang="en-CA" sz="1200" dirty="0"/>
              <a:t>, S., &amp; </a:t>
            </a:r>
            <a:r>
              <a:rPr lang="en-CA" sz="1200" dirty="0" err="1"/>
              <a:t>Sparagano</a:t>
            </a:r>
            <a:r>
              <a:rPr lang="en-CA" sz="1200" dirty="0"/>
              <a:t>, O. (2021). Did the COVID-19 Pandemic Spark a Public Interest in 	Pet Adoption? </a:t>
            </a:r>
            <a:r>
              <a:rPr lang="en-CA" sz="1200" i="1" dirty="0"/>
              <a:t>Frontiers in Veterinary Science</a:t>
            </a:r>
            <a:r>
              <a:rPr lang="en-CA" sz="1200" dirty="0"/>
              <a:t>, </a:t>
            </a:r>
            <a:r>
              <a:rPr lang="en-CA" sz="1200" i="1" dirty="0"/>
              <a:t>8</a:t>
            </a:r>
            <a:r>
              <a:rPr lang="en-CA" sz="1200" dirty="0"/>
              <a:t>. https://doi.org/10.3389/fvets.2021.647308</a:t>
            </a:r>
          </a:p>
          <a:p>
            <a:endParaRPr lang="en-CA" sz="1200" dirty="0"/>
          </a:p>
          <a:p>
            <a:r>
              <a:rPr lang="en-CA" sz="1200" dirty="0"/>
              <a:t>Oates, J., Carpenter, D., Fisher, M., Goodson, S., Hannah, B., Kwiatkowski, R., </a:t>
            </a:r>
            <a:r>
              <a:rPr lang="en-CA" sz="1200" dirty="0" err="1"/>
              <a:t>Prutton</a:t>
            </a:r>
            <a:r>
              <a:rPr lang="en-CA" sz="1200" dirty="0"/>
              <a:t>, K., Reeves,	D., &amp; Wainwright, T. (2021). </a:t>
            </a:r>
            <a:r>
              <a:rPr lang="en-CA" sz="1200" i="1" dirty="0"/>
              <a:t>BPS Code of Human Research Ethics</a:t>
            </a:r>
            <a:r>
              <a:rPr lang="en-CA" sz="1200" dirty="0"/>
              <a:t> (p. bpsrep.2021.inf180). 	British Psychological Society. https://doi.org/10.53841/bpsrep.2021.inf180</a:t>
            </a:r>
          </a:p>
          <a:p>
            <a:endParaRPr lang="en-CA" sz="1200" dirty="0"/>
          </a:p>
          <a:p>
            <a:r>
              <a:rPr lang="en-CA" sz="1200" dirty="0" err="1"/>
              <a:t>Pietkiewicz</a:t>
            </a:r>
            <a:r>
              <a:rPr lang="en-CA" sz="1200" dirty="0"/>
              <a:t>, I., &amp; Smith, J. A. (2014). A practical guide to using Interpretative Phenomenological 	Analysis in qualitative research psychology. </a:t>
            </a:r>
            <a:r>
              <a:rPr lang="en-CA" sz="1200" i="1" dirty="0" err="1"/>
              <a:t>Czasopismo</a:t>
            </a:r>
            <a:r>
              <a:rPr lang="en-CA" sz="1200" i="1" dirty="0"/>
              <a:t> </a:t>
            </a:r>
            <a:r>
              <a:rPr lang="en-CA" sz="1200" i="1" dirty="0" err="1"/>
              <a:t>Psychologiczne</a:t>
            </a:r>
            <a:r>
              <a:rPr lang="en-CA" sz="1200" i="1" dirty="0"/>
              <a:t> Psychological 	Journal</a:t>
            </a:r>
            <a:r>
              <a:rPr lang="en-CA" sz="1200" dirty="0"/>
              <a:t>, </a:t>
            </a:r>
            <a:r>
              <a:rPr lang="en-CA" sz="1200" i="1" dirty="0"/>
              <a:t>20</a:t>
            </a:r>
            <a:r>
              <a:rPr lang="en-CA" sz="1200" dirty="0"/>
              <a:t>(1). https://doi.org/10.14691/CPPJ.20.1.7</a:t>
            </a:r>
          </a:p>
          <a:p>
            <a:endParaRPr lang="en-CA" sz="1200" dirty="0"/>
          </a:p>
          <a:p>
            <a:r>
              <a:rPr lang="en-CA" sz="1200" dirty="0"/>
              <a:t>Sherman, L. J., Rice, K., &amp; Cassidy, J. (2015). Infant capacities related to building internal working 	models of attachment figures: A theoretical and empirical review. </a:t>
            </a:r>
            <a:r>
              <a:rPr lang="en-CA" sz="1200" i="1" dirty="0"/>
              <a:t>Developmental Review</a:t>
            </a:r>
            <a:r>
              <a:rPr lang="en-CA" sz="1200" dirty="0"/>
              <a:t>, </a:t>
            </a:r>
            <a:r>
              <a:rPr lang="en-CA" sz="1200" i="1" dirty="0"/>
              <a:t>37</a:t>
            </a:r>
            <a:r>
              <a:rPr lang="en-CA" sz="1200" dirty="0"/>
              <a:t>, 	109–141. https://doi.org/10.1016/j.dr.2015.06.001</a:t>
            </a:r>
          </a:p>
        </p:txBody>
      </p:sp>
    </p:spTree>
    <p:extLst>
      <p:ext uri="{BB962C8B-B14F-4D97-AF65-F5344CB8AC3E}">
        <p14:creationId xmlns:p14="http://schemas.microsoft.com/office/powerpoint/2010/main" val="146468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27584" y="1643609"/>
            <a:ext cx="7776864" cy="3657599"/>
          </a:xfrm>
        </p:spPr>
        <p:txBody>
          <a:bodyPr/>
          <a:lstStyle/>
          <a:p>
            <a:r>
              <a:rPr lang="en-US" dirty="0">
                <a:effectLst/>
              </a:rPr>
              <a:t>Extant literature on how pet ownership impacted individuals’ well-being during the global COVID-19 pandemic is inconsistent and broad in scope.</a:t>
            </a:r>
          </a:p>
          <a:p>
            <a:r>
              <a:rPr lang="en-US" dirty="0">
                <a:effectLst/>
              </a:rPr>
              <a:t>Long-term psychological impact of COVID-19 yet fully understood (</a:t>
            </a:r>
            <a:r>
              <a:rPr lang="en-US" dirty="0" err="1">
                <a:effectLst/>
              </a:rPr>
              <a:t>Adorjan</a:t>
            </a:r>
            <a:r>
              <a:rPr lang="en-US" dirty="0">
                <a:effectLst/>
              </a:rPr>
              <a:t> and </a:t>
            </a:r>
            <a:r>
              <a:rPr lang="en-US" dirty="0" err="1">
                <a:effectLst/>
              </a:rPr>
              <a:t>Stubbe</a:t>
            </a:r>
            <a:r>
              <a:rPr lang="en-US" dirty="0">
                <a:effectLst/>
              </a:rPr>
              <a:t>, 2023)</a:t>
            </a:r>
          </a:p>
          <a:p>
            <a:r>
              <a:rPr lang="en-US" dirty="0"/>
              <a:t>Some studies report positive impact of pet ownership and others report a null or negative impact.</a:t>
            </a:r>
          </a:p>
          <a:p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/>
          <a:p>
            <a:r>
              <a:rPr lang="en-US" dirty="0"/>
              <a:t>Introduction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049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27584" y="1643609"/>
            <a:ext cx="7776864" cy="3657599"/>
          </a:xfrm>
        </p:spPr>
        <p:txBody>
          <a:bodyPr/>
          <a:lstStyle/>
          <a:p>
            <a:r>
              <a:rPr lang="en-US" dirty="0">
                <a:effectLst/>
              </a:rPr>
              <a:t>Noticeable spike in pet ownership during early days of the pandemic (Ho, </a:t>
            </a:r>
            <a:r>
              <a:rPr lang="en-US" dirty="0" err="1">
                <a:effectLst/>
              </a:rPr>
              <a:t>Hussain</a:t>
            </a:r>
            <a:r>
              <a:rPr lang="en-US" dirty="0">
                <a:effectLst/>
              </a:rPr>
              <a:t> and </a:t>
            </a:r>
            <a:r>
              <a:rPr lang="en-US" dirty="0" err="1">
                <a:effectLst/>
              </a:rPr>
              <a:t>Sparagano</a:t>
            </a:r>
            <a:r>
              <a:rPr lang="en-US" dirty="0">
                <a:effectLst/>
              </a:rPr>
              <a:t>, 2021); however,</a:t>
            </a:r>
          </a:p>
          <a:p>
            <a:pPr lvl="1"/>
            <a:r>
              <a:rPr lang="en-US" dirty="0"/>
              <a:t>Uncertainty regarding whether pets could act as a mitigating factor against any negative psychological effects; and,</a:t>
            </a:r>
          </a:p>
          <a:p>
            <a:pPr lvl="1"/>
            <a:r>
              <a:rPr lang="en-US" dirty="0"/>
              <a:t>Extent to which pet ownership had an impact on well-being during periods of COVID-19 mandated self-isolation.</a:t>
            </a:r>
          </a:p>
          <a:p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/>
          <a:p>
            <a:r>
              <a:rPr lang="en-US" dirty="0"/>
              <a:t>Introduction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275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27584" y="1643609"/>
            <a:ext cx="7776864" cy="3657599"/>
          </a:xfrm>
        </p:spPr>
        <p:txBody>
          <a:bodyPr/>
          <a:lstStyle/>
          <a:p>
            <a:r>
              <a:rPr lang="en-US" dirty="0">
                <a:effectLst/>
              </a:rPr>
              <a:t>Research Question:</a:t>
            </a:r>
          </a:p>
          <a:p>
            <a:pPr lvl="1"/>
            <a:r>
              <a:rPr lang="en-US" dirty="0">
                <a:effectLst/>
              </a:rPr>
              <a:t>“How did cat owners perceive their relationship with their cats, and whether this affected their general sense of well-being during periods of COVID-19 mandated lockdowns?”</a:t>
            </a:r>
            <a:endParaRPr lang="en-US" dirty="0"/>
          </a:p>
          <a:p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/>
          <a:p>
            <a:r>
              <a:rPr lang="en-US" dirty="0"/>
              <a:t>Introduction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614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27584" y="1643609"/>
            <a:ext cx="7776864" cy="3657599"/>
          </a:xfrm>
        </p:spPr>
        <p:txBody>
          <a:bodyPr/>
          <a:lstStyle/>
          <a:p>
            <a:r>
              <a:rPr lang="en-US" dirty="0">
                <a:effectLst/>
              </a:rPr>
              <a:t>This case study (n = 1):</a:t>
            </a:r>
          </a:p>
          <a:p>
            <a:pPr lvl="1"/>
            <a:r>
              <a:rPr lang="en-US" dirty="0"/>
              <a:t>Explored lived experience of cat owners and how cat ownership affected their sense of well-being during periods of COVID-19 isolation.</a:t>
            </a:r>
          </a:p>
          <a:p>
            <a:pPr lvl="1"/>
            <a:r>
              <a:rPr lang="en-US" dirty="0"/>
              <a:t>Revealed impact on participant’s well-being was mostly positive and the result of assuming the role of </a:t>
            </a:r>
            <a:r>
              <a:rPr lang="en-US" b="1" dirty="0"/>
              <a:t>attachment figure</a:t>
            </a:r>
            <a:r>
              <a:rPr lang="en-US" dirty="0"/>
              <a:t>. </a:t>
            </a:r>
          </a:p>
          <a:p>
            <a:r>
              <a:rPr lang="en-US" dirty="0"/>
              <a:t>Results can further our understanding of how cats can help individuals cope with prolonged periods of social isolation.</a:t>
            </a:r>
          </a:p>
          <a:p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/>
          <a:p>
            <a:r>
              <a:rPr lang="en-US" dirty="0"/>
              <a:t>Introduction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136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543800" cy="914400"/>
          </a:xfrm>
        </p:spPr>
        <p:txBody>
          <a:bodyPr/>
          <a:lstStyle/>
          <a:p>
            <a:r>
              <a:rPr lang="en-CA" dirty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211863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060848"/>
            <a:ext cx="7776864" cy="3657599"/>
          </a:xfrm>
        </p:spPr>
        <p:txBody>
          <a:bodyPr/>
          <a:lstStyle/>
          <a:p>
            <a:r>
              <a:rPr lang="en-US" dirty="0">
                <a:effectLst/>
              </a:rPr>
              <a:t>Qualitative case study</a:t>
            </a:r>
          </a:p>
          <a:p>
            <a:r>
              <a:rPr lang="en-CA" dirty="0">
                <a:effectLst/>
              </a:rPr>
              <a:t>Semi-structured interview</a:t>
            </a:r>
          </a:p>
          <a:p>
            <a:r>
              <a:rPr lang="en-US" dirty="0">
                <a:effectLst/>
              </a:rPr>
              <a:t>Phenomenological perspective to explore the participant’s lived experience</a:t>
            </a:r>
            <a:endParaRPr lang="en-CA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/>
          <a:p>
            <a:r>
              <a:rPr lang="en-US" dirty="0"/>
              <a:t>Design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906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27584" y="2492896"/>
            <a:ext cx="7776864" cy="3657599"/>
          </a:xfrm>
        </p:spPr>
        <p:txBody>
          <a:bodyPr/>
          <a:lstStyle/>
          <a:p>
            <a:r>
              <a:rPr lang="en-CA" dirty="0">
                <a:effectLst/>
              </a:rPr>
              <a:t>Participants: n</a:t>
            </a:r>
            <a:r>
              <a:rPr lang="en-CA" i="1" dirty="0">
                <a:effectLst/>
              </a:rPr>
              <a:t> </a:t>
            </a:r>
            <a:r>
              <a:rPr lang="en-CA" dirty="0">
                <a:effectLst/>
              </a:rPr>
              <a:t>= 1 recruited using purposive sampling</a:t>
            </a:r>
          </a:p>
          <a:p>
            <a:r>
              <a:rPr lang="en-US" dirty="0">
                <a:effectLst/>
              </a:rPr>
              <a:t>20-minute, in-person, semi-structured interview consisting of five questions</a:t>
            </a:r>
          </a:p>
          <a:p>
            <a:r>
              <a:rPr lang="en-US" dirty="0">
                <a:effectLst/>
              </a:rPr>
              <a:t>Recording transcribed using an online automated transcription service</a:t>
            </a:r>
          </a:p>
          <a:p>
            <a:r>
              <a:rPr lang="en-US" dirty="0">
                <a:effectLst/>
              </a:rPr>
              <a:t>Transcript checked against recording for any errors or inconsistencies and corrections applied as necessary</a:t>
            </a:r>
          </a:p>
          <a:p>
            <a:pPr lvl="1"/>
            <a:endParaRPr lang="en-US" dirty="0">
              <a:effectLst/>
            </a:endParaRPr>
          </a:p>
          <a:p>
            <a:pPr lvl="1"/>
            <a:endParaRPr lang="en-CA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/>
          <a:p>
            <a:r>
              <a:rPr lang="en-US" dirty="0"/>
              <a:t>Procedure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8639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334</TotalTime>
  <Words>1301</Words>
  <Application>Microsoft Office PowerPoint</Application>
  <PresentationFormat>On-screen Show (4:3)</PresentationFormat>
  <Paragraphs>176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Palatino Linotype</vt:lpstr>
      <vt:lpstr>Sylfaen</vt:lpstr>
      <vt:lpstr>Wingdings</vt:lpstr>
      <vt:lpstr>Elemental</vt:lpstr>
      <vt:lpstr>PowerPoint Presentation</vt:lpstr>
      <vt:lpstr>Feline Ownership and Well-Being During COVID-19 Mandated Lockdowns</vt:lpstr>
      <vt:lpstr>Introduction</vt:lpstr>
      <vt:lpstr>Introduction</vt:lpstr>
      <vt:lpstr>Introduction</vt:lpstr>
      <vt:lpstr>Introduction</vt:lpstr>
      <vt:lpstr>Method</vt:lpstr>
      <vt:lpstr>Design</vt:lpstr>
      <vt:lpstr>Procedure</vt:lpstr>
      <vt:lpstr>Ethics</vt:lpstr>
      <vt:lpstr>Analysis</vt:lpstr>
      <vt:lpstr>Results</vt:lpstr>
      <vt:lpstr>Assuming the role of attachment figure</vt:lpstr>
      <vt:lpstr>Approximation of parent-child relationship</vt:lpstr>
      <vt:lpstr>Taking on the role of caregiver</vt:lpstr>
      <vt:lpstr>Benefits to the participant</vt:lpstr>
      <vt:lpstr>Sense of fulfillment</vt:lpstr>
      <vt:lpstr>Positive mental health benefits</vt:lpstr>
      <vt:lpstr>Benefits to cats</vt:lpstr>
      <vt:lpstr>Fostering attachment</vt:lpstr>
      <vt:lpstr>Impact on cats’ well-being</vt:lpstr>
      <vt:lpstr>Discussion</vt:lpstr>
      <vt:lpstr>Conclusion &amp; limitations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Viau</dc:creator>
  <cp:lastModifiedBy>Crago, Hannah R</cp:lastModifiedBy>
  <cp:revision>26</cp:revision>
  <dcterms:created xsi:type="dcterms:W3CDTF">2025-04-14T12:37:11Z</dcterms:created>
  <dcterms:modified xsi:type="dcterms:W3CDTF">2025-04-24T10:57:01Z</dcterms:modified>
</cp:coreProperties>
</file>