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27AC82-299A-466E-886E-62B808FBD20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3C8B07D-4940-4BC6-86AB-793723181BD4}">
      <dgm:prSet custT="1"/>
      <dgm:spPr/>
      <dgm:t>
        <a:bodyPr/>
        <a:lstStyle/>
        <a:p>
          <a:pPr algn="ctr"/>
          <a:endParaRPr lang="en-CA" sz="3600" b="1" dirty="0"/>
        </a:p>
        <a:p>
          <a:pPr algn="ctr"/>
          <a:r>
            <a:rPr lang="en-CA" sz="3600" b="1" dirty="0"/>
            <a:t>Suicide deaths continue to rise.</a:t>
          </a:r>
          <a:endParaRPr lang="en-US" sz="3600" b="1" dirty="0"/>
        </a:p>
      </dgm:t>
    </dgm:pt>
    <dgm:pt modelId="{2C29120E-F33B-4493-A537-00DAA03CDCA2}" type="parTrans" cxnId="{1587F541-6896-42DC-BC35-3B7969223BD7}">
      <dgm:prSet/>
      <dgm:spPr/>
      <dgm:t>
        <a:bodyPr/>
        <a:lstStyle/>
        <a:p>
          <a:endParaRPr lang="en-US" b="0"/>
        </a:p>
      </dgm:t>
    </dgm:pt>
    <dgm:pt modelId="{3F1F04A4-F33D-4F6D-972F-1A11B13E8A22}" type="sibTrans" cxnId="{1587F541-6896-42DC-BC35-3B7969223BD7}">
      <dgm:prSet phldrT="1"/>
      <dgm:spPr/>
      <dgm:t>
        <a:bodyPr/>
        <a:lstStyle/>
        <a:p>
          <a:endParaRPr lang="en-US" b="0" dirty="0"/>
        </a:p>
      </dgm:t>
    </dgm:pt>
    <dgm:pt modelId="{A98E9537-B09D-45D9-996B-97C5E83DB5C5}">
      <dgm:prSet custT="1"/>
      <dgm:spPr>
        <a:solidFill>
          <a:schemeClr val="accent2">
            <a:alpha val="90000"/>
          </a:schemeClr>
        </a:solidFill>
      </dgm:spPr>
      <dgm:t>
        <a:bodyPr/>
        <a:lstStyle/>
        <a:p>
          <a:pPr algn="ctr"/>
          <a:endParaRPr lang="en-CA" sz="3600" b="1" dirty="0"/>
        </a:p>
        <a:p>
          <a:pPr algn="ctr"/>
          <a:r>
            <a:rPr lang="en-CA" sz="3600" b="1" dirty="0"/>
            <a:t>These deaths have devastating effect</a:t>
          </a:r>
          <a:r>
            <a:rPr lang="en-CA" sz="3600" b="0" dirty="0"/>
            <a:t>s.</a:t>
          </a:r>
          <a:endParaRPr lang="en-US" sz="3600" b="0" dirty="0"/>
        </a:p>
      </dgm:t>
    </dgm:pt>
    <dgm:pt modelId="{8F6924DB-0319-455E-B45A-D20199ED4047}" type="parTrans" cxnId="{8C2CF213-A4F8-4032-AC72-ADDEEF3DC5B9}">
      <dgm:prSet/>
      <dgm:spPr/>
      <dgm:t>
        <a:bodyPr/>
        <a:lstStyle/>
        <a:p>
          <a:endParaRPr lang="en-US" b="0"/>
        </a:p>
      </dgm:t>
    </dgm:pt>
    <dgm:pt modelId="{BBDCB03F-B918-486D-B20D-9356D0CA28EE}" type="sibTrans" cxnId="{8C2CF213-A4F8-4032-AC72-ADDEEF3DC5B9}">
      <dgm:prSet phldrT="2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n-US" b="0"/>
        </a:p>
      </dgm:t>
    </dgm:pt>
    <dgm:pt modelId="{E1FA905C-17E4-46C1-BEE6-8329ADC3910C}">
      <dgm:prSet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pPr algn="ctr"/>
          <a:endParaRPr lang="en-US" sz="3600" b="1" dirty="0"/>
        </a:p>
      </dgm:t>
    </dgm:pt>
    <dgm:pt modelId="{43CC7FCD-C38D-41CB-991E-9CDE6BA68EA0}" type="parTrans" cxnId="{81866ABE-1337-4685-BE5E-5C24A9E1E708}">
      <dgm:prSet/>
      <dgm:spPr/>
      <dgm:t>
        <a:bodyPr/>
        <a:lstStyle/>
        <a:p>
          <a:endParaRPr lang="en-US" b="0"/>
        </a:p>
      </dgm:t>
    </dgm:pt>
    <dgm:pt modelId="{D174697B-BCF5-4EA3-8A58-A7E20B30C9D6}" type="sibTrans" cxnId="{81866ABE-1337-4685-BE5E-5C24A9E1E708}">
      <dgm:prSet phldrT="3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en-US" b="0" dirty="0"/>
        </a:p>
      </dgm:t>
    </dgm:pt>
    <dgm:pt modelId="{115533C4-788C-4744-A71D-9F7FF969BB69}" type="pres">
      <dgm:prSet presAssocID="{8F27AC82-299A-466E-886E-62B808FBD209}" presName="vert0" presStyleCnt="0">
        <dgm:presLayoutVars>
          <dgm:dir/>
          <dgm:animOne val="branch"/>
          <dgm:animLvl val="lvl"/>
        </dgm:presLayoutVars>
      </dgm:prSet>
      <dgm:spPr/>
    </dgm:pt>
    <dgm:pt modelId="{CBE68ADB-05B5-4735-ACE3-930154430C5E}" type="pres">
      <dgm:prSet presAssocID="{83C8B07D-4940-4BC6-86AB-793723181BD4}" presName="thickLine" presStyleLbl="alignNode1" presStyleIdx="0" presStyleCnt="3"/>
      <dgm:spPr/>
    </dgm:pt>
    <dgm:pt modelId="{CF54B11A-ADE8-4430-9DBB-4F0EB6EB340F}" type="pres">
      <dgm:prSet presAssocID="{83C8B07D-4940-4BC6-86AB-793723181BD4}" presName="horz1" presStyleCnt="0"/>
      <dgm:spPr/>
    </dgm:pt>
    <dgm:pt modelId="{F6E62C61-FC2D-4A75-BDB5-F5DE22DB28FB}" type="pres">
      <dgm:prSet presAssocID="{83C8B07D-4940-4BC6-86AB-793723181BD4}" presName="tx1" presStyleLbl="revTx" presStyleIdx="0" presStyleCnt="3"/>
      <dgm:spPr/>
    </dgm:pt>
    <dgm:pt modelId="{A9AB355A-BF61-408A-B5BE-A0E5A1905EAC}" type="pres">
      <dgm:prSet presAssocID="{83C8B07D-4940-4BC6-86AB-793723181BD4}" presName="vert1" presStyleCnt="0"/>
      <dgm:spPr/>
    </dgm:pt>
    <dgm:pt modelId="{7BBB380A-6299-47F2-AA5D-B9F505AD9B29}" type="pres">
      <dgm:prSet presAssocID="{A98E9537-B09D-45D9-996B-97C5E83DB5C5}" presName="thickLine" presStyleLbl="alignNode1" presStyleIdx="1" presStyleCnt="3"/>
      <dgm:spPr/>
    </dgm:pt>
    <dgm:pt modelId="{6FA52D69-769F-4EA4-A731-5F3F411732AD}" type="pres">
      <dgm:prSet presAssocID="{A98E9537-B09D-45D9-996B-97C5E83DB5C5}" presName="horz1" presStyleCnt="0"/>
      <dgm:spPr/>
    </dgm:pt>
    <dgm:pt modelId="{01DB8BB2-92E8-4A3B-B81B-382C53011787}" type="pres">
      <dgm:prSet presAssocID="{A98E9537-B09D-45D9-996B-97C5E83DB5C5}" presName="tx1" presStyleLbl="revTx" presStyleIdx="1" presStyleCnt="3"/>
      <dgm:spPr/>
    </dgm:pt>
    <dgm:pt modelId="{E2E8ED43-7533-4376-9AC5-35BC3D9B1A3E}" type="pres">
      <dgm:prSet presAssocID="{A98E9537-B09D-45D9-996B-97C5E83DB5C5}" presName="vert1" presStyleCnt="0"/>
      <dgm:spPr/>
    </dgm:pt>
    <dgm:pt modelId="{CC950094-6635-4DD7-B09E-DE718911B192}" type="pres">
      <dgm:prSet presAssocID="{E1FA905C-17E4-46C1-BEE6-8329ADC3910C}" presName="thickLine" presStyleLbl="alignNode1" presStyleIdx="2" presStyleCnt="3"/>
      <dgm:spPr/>
    </dgm:pt>
    <dgm:pt modelId="{7723B66E-C986-4533-8098-5FC8CE45424A}" type="pres">
      <dgm:prSet presAssocID="{E1FA905C-17E4-46C1-BEE6-8329ADC3910C}" presName="horz1" presStyleCnt="0"/>
      <dgm:spPr/>
    </dgm:pt>
    <dgm:pt modelId="{FC6EA328-7911-4188-9740-2CE99B39AE55}" type="pres">
      <dgm:prSet presAssocID="{E1FA905C-17E4-46C1-BEE6-8329ADC3910C}" presName="tx1" presStyleLbl="revTx" presStyleIdx="2" presStyleCnt="3" custFlipVert="1" custScaleY="3508"/>
      <dgm:spPr/>
    </dgm:pt>
    <dgm:pt modelId="{8D2C079E-0AB9-472B-9D22-E20EB20E6122}" type="pres">
      <dgm:prSet presAssocID="{E1FA905C-17E4-46C1-BEE6-8329ADC3910C}" presName="vert1" presStyleCnt="0"/>
      <dgm:spPr/>
    </dgm:pt>
  </dgm:ptLst>
  <dgm:cxnLst>
    <dgm:cxn modelId="{6BBE360F-FDF2-4497-920D-F1FEA10B1712}" type="presOf" srcId="{A98E9537-B09D-45D9-996B-97C5E83DB5C5}" destId="{01DB8BB2-92E8-4A3B-B81B-382C53011787}" srcOrd="0" destOrd="0" presId="urn:microsoft.com/office/officeart/2008/layout/LinedList"/>
    <dgm:cxn modelId="{8C2CF213-A4F8-4032-AC72-ADDEEF3DC5B9}" srcId="{8F27AC82-299A-466E-886E-62B808FBD209}" destId="{A98E9537-B09D-45D9-996B-97C5E83DB5C5}" srcOrd="1" destOrd="0" parTransId="{8F6924DB-0319-455E-B45A-D20199ED4047}" sibTransId="{BBDCB03F-B918-486D-B20D-9356D0CA28EE}"/>
    <dgm:cxn modelId="{1587F541-6896-42DC-BC35-3B7969223BD7}" srcId="{8F27AC82-299A-466E-886E-62B808FBD209}" destId="{83C8B07D-4940-4BC6-86AB-793723181BD4}" srcOrd="0" destOrd="0" parTransId="{2C29120E-F33B-4493-A537-00DAA03CDCA2}" sibTransId="{3F1F04A4-F33D-4F6D-972F-1A11B13E8A22}"/>
    <dgm:cxn modelId="{336B9585-A088-4DBF-BE0E-413DD6DEA0DB}" type="presOf" srcId="{83C8B07D-4940-4BC6-86AB-793723181BD4}" destId="{F6E62C61-FC2D-4A75-BDB5-F5DE22DB28FB}" srcOrd="0" destOrd="0" presId="urn:microsoft.com/office/officeart/2008/layout/LinedList"/>
    <dgm:cxn modelId="{81866ABE-1337-4685-BE5E-5C24A9E1E708}" srcId="{8F27AC82-299A-466E-886E-62B808FBD209}" destId="{E1FA905C-17E4-46C1-BEE6-8329ADC3910C}" srcOrd="2" destOrd="0" parTransId="{43CC7FCD-C38D-41CB-991E-9CDE6BA68EA0}" sibTransId="{D174697B-BCF5-4EA3-8A58-A7E20B30C9D6}"/>
    <dgm:cxn modelId="{BD617BD0-4409-4BCD-9FB8-B2D0118E2F4B}" type="presOf" srcId="{8F27AC82-299A-466E-886E-62B808FBD209}" destId="{115533C4-788C-4744-A71D-9F7FF969BB69}" srcOrd="0" destOrd="0" presId="urn:microsoft.com/office/officeart/2008/layout/LinedList"/>
    <dgm:cxn modelId="{C898BAE1-3F03-4214-9ABD-9E1B83C50A86}" type="presOf" srcId="{E1FA905C-17E4-46C1-BEE6-8329ADC3910C}" destId="{FC6EA328-7911-4188-9740-2CE99B39AE55}" srcOrd="0" destOrd="0" presId="urn:microsoft.com/office/officeart/2008/layout/LinedList"/>
    <dgm:cxn modelId="{7C8A8496-97D8-4828-BD92-846E08BBD0C5}" type="presParOf" srcId="{115533C4-788C-4744-A71D-9F7FF969BB69}" destId="{CBE68ADB-05B5-4735-ACE3-930154430C5E}" srcOrd="0" destOrd="0" presId="urn:microsoft.com/office/officeart/2008/layout/LinedList"/>
    <dgm:cxn modelId="{7D133EBC-9438-417D-A1BE-1B98A9CD1F78}" type="presParOf" srcId="{115533C4-788C-4744-A71D-9F7FF969BB69}" destId="{CF54B11A-ADE8-4430-9DBB-4F0EB6EB340F}" srcOrd="1" destOrd="0" presId="urn:microsoft.com/office/officeart/2008/layout/LinedList"/>
    <dgm:cxn modelId="{DF458288-5F9B-4FDB-A225-A2F30C445A0F}" type="presParOf" srcId="{CF54B11A-ADE8-4430-9DBB-4F0EB6EB340F}" destId="{F6E62C61-FC2D-4A75-BDB5-F5DE22DB28FB}" srcOrd="0" destOrd="0" presId="urn:microsoft.com/office/officeart/2008/layout/LinedList"/>
    <dgm:cxn modelId="{7AD9CB89-9E64-4F01-BBB1-2D13512DC604}" type="presParOf" srcId="{CF54B11A-ADE8-4430-9DBB-4F0EB6EB340F}" destId="{A9AB355A-BF61-408A-B5BE-A0E5A1905EAC}" srcOrd="1" destOrd="0" presId="urn:microsoft.com/office/officeart/2008/layout/LinedList"/>
    <dgm:cxn modelId="{D29AD794-49DA-4C87-8813-C1FC1B49A658}" type="presParOf" srcId="{115533C4-788C-4744-A71D-9F7FF969BB69}" destId="{7BBB380A-6299-47F2-AA5D-B9F505AD9B29}" srcOrd="2" destOrd="0" presId="urn:microsoft.com/office/officeart/2008/layout/LinedList"/>
    <dgm:cxn modelId="{76874283-28A1-44C2-989A-848F436DDA1D}" type="presParOf" srcId="{115533C4-788C-4744-A71D-9F7FF969BB69}" destId="{6FA52D69-769F-4EA4-A731-5F3F411732AD}" srcOrd="3" destOrd="0" presId="urn:microsoft.com/office/officeart/2008/layout/LinedList"/>
    <dgm:cxn modelId="{C7344CE8-8A8D-4FD8-9AE6-96FDB21842EB}" type="presParOf" srcId="{6FA52D69-769F-4EA4-A731-5F3F411732AD}" destId="{01DB8BB2-92E8-4A3B-B81B-382C53011787}" srcOrd="0" destOrd="0" presId="urn:microsoft.com/office/officeart/2008/layout/LinedList"/>
    <dgm:cxn modelId="{0E5BAEBB-735F-4D8C-AC92-166AC6CE5A22}" type="presParOf" srcId="{6FA52D69-769F-4EA4-A731-5F3F411732AD}" destId="{E2E8ED43-7533-4376-9AC5-35BC3D9B1A3E}" srcOrd="1" destOrd="0" presId="urn:microsoft.com/office/officeart/2008/layout/LinedList"/>
    <dgm:cxn modelId="{EF319450-4A90-4289-A14B-FB54BA71572E}" type="presParOf" srcId="{115533C4-788C-4744-A71D-9F7FF969BB69}" destId="{CC950094-6635-4DD7-B09E-DE718911B192}" srcOrd="4" destOrd="0" presId="urn:microsoft.com/office/officeart/2008/layout/LinedList"/>
    <dgm:cxn modelId="{8AA0CE57-17B2-4489-AA91-D2DE10E3A530}" type="presParOf" srcId="{115533C4-788C-4744-A71D-9F7FF969BB69}" destId="{7723B66E-C986-4533-8098-5FC8CE45424A}" srcOrd="5" destOrd="0" presId="urn:microsoft.com/office/officeart/2008/layout/LinedList"/>
    <dgm:cxn modelId="{44E6BEF4-1819-4D54-A479-2217251C31C1}" type="presParOf" srcId="{7723B66E-C986-4533-8098-5FC8CE45424A}" destId="{FC6EA328-7911-4188-9740-2CE99B39AE55}" srcOrd="0" destOrd="0" presId="urn:microsoft.com/office/officeart/2008/layout/LinedList"/>
    <dgm:cxn modelId="{E79A0EF8-8D86-4FC4-BA32-AA12151334C3}" type="presParOf" srcId="{7723B66E-C986-4533-8098-5FC8CE45424A}" destId="{8D2C079E-0AB9-472B-9D22-E20EB20E6122}" srcOrd="1" destOrd="0" presId="urn:microsoft.com/office/officeart/2008/layout/LinedList"/>
  </dgm:cxnLst>
  <dgm:bg>
    <a:solidFill>
      <a:schemeClr val="accent2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0C5AD1-6C47-4993-A0E4-ED93948A28C2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B69E11A-FC13-475D-A326-6B337A5E3C33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en-CA" b="1" dirty="0"/>
            <a:t>Chaos and disorientation.</a:t>
          </a:r>
          <a:r>
            <a:rPr lang="en-CA" dirty="0"/>
            <a:t> </a:t>
          </a:r>
          <a:endParaRPr lang="en-US" dirty="0"/>
        </a:p>
      </dgm:t>
    </dgm:pt>
    <dgm:pt modelId="{55C73A3D-0A5B-4E8C-A8F3-A469AE49E651}" type="parTrans" cxnId="{A7E33140-0D15-4BEF-8B12-567578B554B2}">
      <dgm:prSet/>
      <dgm:spPr/>
      <dgm:t>
        <a:bodyPr/>
        <a:lstStyle/>
        <a:p>
          <a:endParaRPr lang="en-US"/>
        </a:p>
      </dgm:t>
    </dgm:pt>
    <dgm:pt modelId="{C53E126E-16FD-412F-9BBB-AC79847B929C}" type="sibTrans" cxnId="{A7E33140-0D15-4BEF-8B12-567578B554B2}">
      <dgm:prSet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en-US"/>
        </a:p>
      </dgm:t>
    </dgm:pt>
    <dgm:pt modelId="{D02FEF08-4985-45E9-A590-800E8247B8CB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CA" b="1"/>
            <a:t>Survival and reorganization. </a:t>
          </a:r>
          <a:endParaRPr lang="en-US"/>
        </a:p>
      </dgm:t>
    </dgm:pt>
    <dgm:pt modelId="{63DAB664-722F-487E-A626-BC7F0EEE80F5}" type="parTrans" cxnId="{349C9E1F-776D-4A92-9F89-E618DCC84934}">
      <dgm:prSet/>
      <dgm:spPr/>
      <dgm:t>
        <a:bodyPr/>
        <a:lstStyle/>
        <a:p>
          <a:endParaRPr lang="en-US"/>
        </a:p>
      </dgm:t>
    </dgm:pt>
    <dgm:pt modelId="{2F2917F4-FDEA-4818-A126-BFED3988C710}" type="sibTrans" cxnId="{349C9E1F-776D-4A92-9F89-E618DCC84934}">
      <dgm:prSet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en-US"/>
        </a:p>
      </dgm:t>
    </dgm:pt>
    <dgm:pt modelId="{364B7EF7-E620-4A17-A694-44EE8B106B40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CA" b="1"/>
            <a:t>Living with duality.</a:t>
          </a:r>
          <a:endParaRPr lang="en-US"/>
        </a:p>
      </dgm:t>
    </dgm:pt>
    <dgm:pt modelId="{837DB302-E4BE-4488-904C-D47ADCB868E9}" type="parTrans" cxnId="{AC537BD8-4B56-4505-99A9-136213E58BB7}">
      <dgm:prSet/>
      <dgm:spPr/>
      <dgm:t>
        <a:bodyPr/>
        <a:lstStyle/>
        <a:p>
          <a:endParaRPr lang="en-US"/>
        </a:p>
      </dgm:t>
    </dgm:pt>
    <dgm:pt modelId="{3F67A783-C77C-4EB5-86B1-57E29D821AC3}" type="sibTrans" cxnId="{AC537BD8-4B56-4505-99A9-136213E58BB7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7696CF1B-B014-4759-8B8C-D058A83E6B3F}" type="pres">
      <dgm:prSet presAssocID="{730C5AD1-6C47-4993-A0E4-ED93948A28C2}" presName="cycle" presStyleCnt="0">
        <dgm:presLayoutVars>
          <dgm:dir/>
          <dgm:resizeHandles val="exact"/>
        </dgm:presLayoutVars>
      </dgm:prSet>
      <dgm:spPr/>
    </dgm:pt>
    <dgm:pt modelId="{52C2EE20-2A70-4E57-91DA-56CA8EA6E20E}" type="pres">
      <dgm:prSet presAssocID="{2B69E11A-FC13-475D-A326-6B337A5E3C33}" presName="node" presStyleLbl="node1" presStyleIdx="0" presStyleCnt="3" custRadScaleRad="179469" custRadScaleInc="-110963">
        <dgm:presLayoutVars>
          <dgm:bulletEnabled val="1"/>
        </dgm:presLayoutVars>
      </dgm:prSet>
      <dgm:spPr/>
    </dgm:pt>
    <dgm:pt modelId="{8359A5BB-485A-4053-889F-8A6F6E55E375}" type="pres">
      <dgm:prSet presAssocID="{C53E126E-16FD-412F-9BBB-AC79847B929C}" presName="sibTrans" presStyleLbl="sibTrans2D1" presStyleIdx="0" presStyleCnt="3"/>
      <dgm:spPr/>
    </dgm:pt>
    <dgm:pt modelId="{40711115-FA8B-4B01-9774-2CDFCF4705B6}" type="pres">
      <dgm:prSet presAssocID="{C53E126E-16FD-412F-9BBB-AC79847B929C}" presName="connectorText" presStyleLbl="sibTrans2D1" presStyleIdx="0" presStyleCnt="3"/>
      <dgm:spPr/>
    </dgm:pt>
    <dgm:pt modelId="{92CA47BA-129E-44FF-A122-CFAD60E75141}" type="pres">
      <dgm:prSet presAssocID="{D02FEF08-4985-45E9-A590-800E8247B8CB}" presName="node" presStyleLbl="node1" presStyleIdx="1" presStyleCnt="3" custRadScaleRad="74429" custRadScaleInc="-200595">
        <dgm:presLayoutVars>
          <dgm:bulletEnabled val="1"/>
        </dgm:presLayoutVars>
      </dgm:prSet>
      <dgm:spPr/>
    </dgm:pt>
    <dgm:pt modelId="{FD137833-59E5-4BCC-AE63-4F562B0ECFEF}" type="pres">
      <dgm:prSet presAssocID="{2F2917F4-FDEA-4818-A126-BFED3988C710}" presName="sibTrans" presStyleLbl="sibTrans2D1" presStyleIdx="1" presStyleCnt="3"/>
      <dgm:spPr/>
    </dgm:pt>
    <dgm:pt modelId="{490BB56E-4CBB-4AEF-A194-44F20A4EC193}" type="pres">
      <dgm:prSet presAssocID="{2F2917F4-FDEA-4818-A126-BFED3988C710}" presName="connectorText" presStyleLbl="sibTrans2D1" presStyleIdx="1" presStyleCnt="3"/>
      <dgm:spPr/>
    </dgm:pt>
    <dgm:pt modelId="{6081FE9F-87FA-427C-982F-750C2D6DE907}" type="pres">
      <dgm:prSet presAssocID="{364B7EF7-E620-4A17-A694-44EE8B106B40}" presName="node" presStyleLbl="node1" presStyleIdx="2" presStyleCnt="3" custRadScaleRad="171486" custRadScaleInc="-294847">
        <dgm:presLayoutVars>
          <dgm:bulletEnabled val="1"/>
        </dgm:presLayoutVars>
      </dgm:prSet>
      <dgm:spPr/>
    </dgm:pt>
    <dgm:pt modelId="{66401DAA-20BF-4167-BA7F-098B4A8C49D7}" type="pres">
      <dgm:prSet presAssocID="{3F67A783-C77C-4EB5-86B1-57E29D821AC3}" presName="sibTrans" presStyleLbl="sibTrans2D1" presStyleIdx="2" presStyleCnt="3" custFlipHor="0" custScaleX="20571" custScaleY="93823" custLinFactX="55670" custLinFactNeighborX="100000" custLinFactNeighborY="76963"/>
      <dgm:spPr/>
    </dgm:pt>
    <dgm:pt modelId="{8A9C3F52-2745-4D28-8953-4043B4C7B83F}" type="pres">
      <dgm:prSet presAssocID="{3F67A783-C77C-4EB5-86B1-57E29D821AC3}" presName="connectorText" presStyleLbl="sibTrans2D1" presStyleIdx="2" presStyleCnt="3"/>
      <dgm:spPr/>
    </dgm:pt>
  </dgm:ptLst>
  <dgm:cxnLst>
    <dgm:cxn modelId="{B6B4DB1A-2871-495A-9A29-DB208E1AABC7}" type="presOf" srcId="{C53E126E-16FD-412F-9BBB-AC79847B929C}" destId="{8359A5BB-485A-4053-889F-8A6F6E55E375}" srcOrd="0" destOrd="0" presId="urn:microsoft.com/office/officeart/2005/8/layout/cycle2"/>
    <dgm:cxn modelId="{349C9E1F-776D-4A92-9F89-E618DCC84934}" srcId="{730C5AD1-6C47-4993-A0E4-ED93948A28C2}" destId="{D02FEF08-4985-45E9-A590-800E8247B8CB}" srcOrd="1" destOrd="0" parTransId="{63DAB664-722F-487E-A626-BC7F0EEE80F5}" sibTransId="{2F2917F4-FDEA-4818-A126-BFED3988C710}"/>
    <dgm:cxn modelId="{FDC63421-5948-4B2B-9283-E002AF87893D}" type="presOf" srcId="{730C5AD1-6C47-4993-A0E4-ED93948A28C2}" destId="{7696CF1B-B014-4759-8B8C-D058A83E6B3F}" srcOrd="0" destOrd="0" presId="urn:microsoft.com/office/officeart/2005/8/layout/cycle2"/>
    <dgm:cxn modelId="{A7E33140-0D15-4BEF-8B12-567578B554B2}" srcId="{730C5AD1-6C47-4993-A0E4-ED93948A28C2}" destId="{2B69E11A-FC13-475D-A326-6B337A5E3C33}" srcOrd="0" destOrd="0" parTransId="{55C73A3D-0A5B-4E8C-A8F3-A469AE49E651}" sibTransId="{C53E126E-16FD-412F-9BBB-AC79847B929C}"/>
    <dgm:cxn modelId="{40431D62-A055-4C6A-9D3F-9A7B5F45F541}" type="presOf" srcId="{3F67A783-C77C-4EB5-86B1-57E29D821AC3}" destId="{8A9C3F52-2745-4D28-8953-4043B4C7B83F}" srcOrd="1" destOrd="0" presId="urn:microsoft.com/office/officeart/2005/8/layout/cycle2"/>
    <dgm:cxn modelId="{A1EB8972-9B21-4C93-A763-320CB80F3079}" type="presOf" srcId="{2B69E11A-FC13-475D-A326-6B337A5E3C33}" destId="{52C2EE20-2A70-4E57-91DA-56CA8EA6E20E}" srcOrd="0" destOrd="0" presId="urn:microsoft.com/office/officeart/2005/8/layout/cycle2"/>
    <dgm:cxn modelId="{3A158055-FF84-41BC-897F-48C6AC17AC49}" type="presOf" srcId="{C53E126E-16FD-412F-9BBB-AC79847B929C}" destId="{40711115-FA8B-4B01-9774-2CDFCF4705B6}" srcOrd="1" destOrd="0" presId="urn:microsoft.com/office/officeart/2005/8/layout/cycle2"/>
    <dgm:cxn modelId="{9096BD90-2A1F-4A1B-9379-F871C3E3EA7C}" type="presOf" srcId="{2F2917F4-FDEA-4818-A126-BFED3988C710}" destId="{FD137833-59E5-4BCC-AE63-4F562B0ECFEF}" srcOrd="0" destOrd="0" presId="urn:microsoft.com/office/officeart/2005/8/layout/cycle2"/>
    <dgm:cxn modelId="{F3C650C4-06A4-446D-A2B0-72293F4C02E3}" type="presOf" srcId="{2F2917F4-FDEA-4818-A126-BFED3988C710}" destId="{490BB56E-4CBB-4AEF-A194-44F20A4EC193}" srcOrd="1" destOrd="0" presId="urn:microsoft.com/office/officeart/2005/8/layout/cycle2"/>
    <dgm:cxn modelId="{AC537BD8-4B56-4505-99A9-136213E58BB7}" srcId="{730C5AD1-6C47-4993-A0E4-ED93948A28C2}" destId="{364B7EF7-E620-4A17-A694-44EE8B106B40}" srcOrd="2" destOrd="0" parTransId="{837DB302-E4BE-4488-904C-D47ADCB868E9}" sibTransId="{3F67A783-C77C-4EB5-86B1-57E29D821AC3}"/>
    <dgm:cxn modelId="{F6DA8DDB-7A93-4644-9160-E7B7EC530132}" type="presOf" srcId="{3F67A783-C77C-4EB5-86B1-57E29D821AC3}" destId="{66401DAA-20BF-4167-BA7F-098B4A8C49D7}" srcOrd="0" destOrd="0" presId="urn:microsoft.com/office/officeart/2005/8/layout/cycle2"/>
    <dgm:cxn modelId="{FE4BFFF6-1BA4-4405-8813-8AEF908AC977}" type="presOf" srcId="{D02FEF08-4985-45E9-A590-800E8247B8CB}" destId="{92CA47BA-129E-44FF-A122-CFAD60E75141}" srcOrd="0" destOrd="0" presId="urn:microsoft.com/office/officeart/2005/8/layout/cycle2"/>
    <dgm:cxn modelId="{CD21C1FE-1BC7-4B3F-ACD5-9F626FA1062F}" type="presOf" srcId="{364B7EF7-E620-4A17-A694-44EE8B106B40}" destId="{6081FE9F-87FA-427C-982F-750C2D6DE907}" srcOrd="0" destOrd="0" presId="urn:microsoft.com/office/officeart/2005/8/layout/cycle2"/>
    <dgm:cxn modelId="{A317EFD9-1725-416D-BEFE-BC45309A89A9}" type="presParOf" srcId="{7696CF1B-B014-4759-8B8C-D058A83E6B3F}" destId="{52C2EE20-2A70-4E57-91DA-56CA8EA6E20E}" srcOrd="0" destOrd="0" presId="urn:microsoft.com/office/officeart/2005/8/layout/cycle2"/>
    <dgm:cxn modelId="{06F15FCC-D7E6-41A6-8059-24CC4448F148}" type="presParOf" srcId="{7696CF1B-B014-4759-8B8C-D058A83E6B3F}" destId="{8359A5BB-485A-4053-889F-8A6F6E55E375}" srcOrd="1" destOrd="0" presId="urn:microsoft.com/office/officeart/2005/8/layout/cycle2"/>
    <dgm:cxn modelId="{D115F1FC-4713-4D4D-B599-88614E3DD4FA}" type="presParOf" srcId="{8359A5BB-485A-4053-889F-8A6F6E55E375}" destId="{40711115-FA8B-4B01-9774-2CDFCF4705B6}" srcOrd="0" destOrd="0" presId="urn:microsoft.com/office/officeart/2005/8/layout/cycle2"/>
    <dgm:cxn modelId="{2BA24288-DD44-4634-BEC9-9DFB08898EBB}" type="presParOf" srcId="{7696CF1B-B014-4759-8B8C-D058A83E6B3F}" destId="{92CA47BA-129E-44FF-A122-CFAD60E75141}" srcOrd="2" destOrd="0" presId="urn:microsoft.com/office/officeart/2005/8/layout/cycle2"/>
    <dgm:cxn modelId="{05BBCDF4-F26B-41BD-A954-62EC71876DFE}" type="presParOf" srcId="{7696CF1B-B014-4759-8B8C-D058A83E6B3F}" destId="{FD137833-59E5-4BCC-AE63-4F562B0ECFEF}" srcOrd="3" destOrd="0" presId="urn:microsoft.com/office/officeart/2005/8/layout/cycle2"/>
    <dgm:cxn modelId="{281BEF5E-EC08-4480-AF99-7CA8F5E1221F}" type="presParOf" srcId="{FD137833-59E5-4BCC-AE63-4F562B0ECFEF}" destId="{490BB56E-4CBB-4AEF-A194-44F20A4EC193}" srcOrd="0" destOrd="0" presId="urn:microsoft.com/office/officeart/2005/8/layout/cycle2"/>
    <dgm:cxn modelId="{93DEE107-4BAC-47CB-9110-2B1359C7C665}" type="presParOf" srcId="{7696CF1B-B014-4759-8B8C-D058A83E6B3F}" destId="{6081FE9F-87FA-427C-982F-750C2D6DE907}" srcOrd="4" destOrd="0" presId="urn:microsoft.com/office/officeart/2005/8/layout/cycle2"/>
    <dgm:cxn modelId="{A099632A-5723-44B1-BB06-E63BEB803C2B}" type="presParOf" srcId="{7696CF1B-B014-4759-8B8C-D058A83E6B3F}" destId="{66401DAA-20BF-4167-BA7F-098B4A8C49D7}" srcOrd="5" destOrd="0" presId="urn:microsoft.com/office/officeart/2005/8/layout/cycle2"/>
    <dgm:cxn modelId="{BBCBDE2E-826D-479E-8C1D-63E08FA6D2A2}" type="presParOf" srcId="{66401DAA-20BF-4167-BA7F-098B4A8C49D7}" destId="{8A9C3F52-2745-4D28-8953-4043B4C7B83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E68ADB-05B5-4735-ACE3-930154430C5E}">
      <dsp:nvSpPr>
        <dsp:cNvPr id="0" name=""/>
        <dsp:cNvSpPr/>
      </dsp:nvSpPr>
      <dsp:spPr>
        <a:xfrm>
          <a:off x="0" y="870"/>
          <a:ext cx="103499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E62C61-FC2D-4A75-BDB5-F5DE22DB28FB}">
      <dsp:nvSpPr>
        <dsp:cNvPr id="0" name=""/>
        <dsp:cNvSpPr/>
      </dsp:nvSpPr>
      <dsp:spPr>
        <a:xfrm>
          <a:off x="0" y="870"/>
          <a:ext cx="10349979" cy="2467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b="1" kern="1200" dirty="0"/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600" b="1" kern="1200" dirty="0"/>
            <a:t>Suicide deaths continue to rise.</a:t>
          </a:r>
          <a:endParaRPr lang="en-US" sz="3600" b="1" kern="1200" dirty="0"/>
        </a:p>
      </dsp:txBody>
      <dsp:txXfrm>
        <a:off x="0" y="870"/>
        <a:ext cx="10349979" cy="2467321"/>
      </dsp:txXfrm>
    </dsp:sp>
    <dsp:sp modelId="{7BBB380A-6299-47F2-AA5D-B9F505AD9B29}">
      <dsp:nvSpPr>
        <dsp:cNvPr id="0" name=""/>
        <dsp:cNvSpPr/>
      </dsp:nvSpPr>
      <dsp:spPr>
        <a:xfrm>
          <a:off x="0" y="2468191"/>
          <a:ext cx="10349979" cy="0"/>
        </a:xfrm>
        <a:prstGeom prst="line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accent2">
              <a:hueOff val="-5175944"/>
              <a:satOff val="22930"/>
              <a:lumOff val="-84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B8BB2-92E8-4A3B-B81B-382C53011787}">
      <dsp:nvSpPr>
        <dsp:cNvPr id="0" name=""/>
        <dsp:cNvSpPr/>
      </dsp:nvSpPr>
      <dsp:spPr>
        <a:xfrm>
          <a:off x="0" y="2468191"/>
          <a:ext cx="10349979" cy="2467321"/>
        </a:xfrm>
        <a:prstGeom prst="rect">
          <a:avLst/>
        </a:prstGeom>
        <a:solidFill>
          <a:schemeClr val="accent2">
            <a:alpha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b="1" kern="1200" dirty="0"/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600" b="1" kern="1200" dirty="0"/>
            <a:t>These deaths have devastating effect</a:t>
          </a:r>
          <a:r>
            <a:rPr lang="en-CA" sz="3600" b="0" kern="1200" dirty="0"/>
            <a:t>s.</a:t>
          </a:r>
          <a:endParaRPr lang="en-US" sz="3600" b="0" kern="1200" dirty="0"/>
        </a:p>
      </dsp:txBody>
      <dsp:txXfrm>
        <a:off x="0" y="2468191"/>
        <a:ext cx="10349979" cy="2467321"/>
      </dsp:txXfrm>
    </dsp:sp>
    <dsp:sp modelId="{CC950094-6635-4DD7-B09E-DE718911B192}">
      <dsp:nvSpPr>
        <dsp:cNvPr id="0" name=""/>
        <dsp:cNvSpPr/>
      </dsp:nvSpPr>
      <dsp:spPr>
        <a:xfrm>
          <a:off x="0" y="4935513"/>
          <a:ext cx="10349979" cy="0"/>
        </a:xfrm>
        <a:prstGeom prst="line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accent2">
              <a:hueOff val="-10351888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6EA328-7911-4188-9740-2CE99B39AE55}">
      <dsp:nvSpPr>
        <dsp:cNvPr id="0" name=""/>
        <dsp:cNvSpPr/>
      </dsp:nvSpPr>
      <dsp:spPr>
        <a:xfrm flipV="1">
          <a:off x="0" y="4935513"/>
          <a:ext cx="10349979" cy="86553"/>
        </a:xfrm>
        <a:prstGeom prst="rect">
          <a:avLst/>
        </a:prstGeom>
        <a:solidFill>
          <a:schemeClr val="accent2">
            <a:lumMod val="75000"/>
            <a:alpha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b="1" kern="1200" dirty="0"/>
        </a:p>
      </dsp:txBody>
      <dsp:txXfrm rot="10800000">
        <a:off x="0" y="4935513"/>
        <a:ext cx="10349979" cy="865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2EE20-2A70-4E57-91DA-56CA8EA6E20E}">
      <dsp:nvSpPr>
        <dsp:cNvPr id="0" name=""/>
        <dsp:cNvSpPr/>
      </dsp:nvSpPr>
      <dsp:spPr>
        <a:xfrm>
          <a:off x="0" y="824094"/>
          <a:ext cx="3308459" cy="3308459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500" b="1" kern="1200" dirty="0"/>
            <a:t>Chaos and disorientation.</a:t>
          </a:r>
          <a:r>
            <a:rPr lang="en-CA" sz="2500" kern="1200" dirty="0"/>
            <a:t> </a:t>
          </a:r>
          <a:endParaRPr lang="en-US" sz="2500" kern="1200" dirty="0"/>
        </a:p>
      </dsp:txBody>
      <dsp:txXfrm>
        <a:off x="484513" y="1308607"/>
        <a:ext cx="2339433" cy="2339433"/>
      </dsp:txXfrm>
    </dsp:sp>
    <dsp:sp modelId="{8359A5BB-485A-4053-889F-8A6F6E55E375}">
      <dsp:nvSpPr>
        <dsp:cNvPr id="0" name=""/>
        <dsp:cNvSpPr/>
      </dsp:nvSpPr>
      <dsp:spPr>
        <a:xfrm rot="21525258">
          <a:off x="3476744" y="1875970"/>
          <a:ext cx="406567" cy="1116605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3476758" y="2100617"/>
        <a:ext cx="284597" cy="669963"/>
      </dsp:txXfrm>
    </dsp:sp>
    <dsp:sp modelId="{92CA47BA-129E-44FF-A122-CFAD60E75141}">
      <dsp:nvSpPr>
        <dsp:cNvPr id="0" name=""/>
        <dsp:cNvSpPr/>
      </dsp:nvSpPr>
      <dsp:spPr>
        <a:xfrm>
          <a:off x="4074603" y="735492"/>
          <a:ext cx="3308459" cy="3308459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500" b="1" kern="1200"/>
            <a:t>Survival and reorganization. </a:t>
          </a:r>
          <a:endParaRPr lang="en-US" sz="2500" kern="1200"/>
        </a:p>
      </dsp:txBody>
      <dsp:txXfrm>
        <a:off x="4559116" y="1220005"/>
        <a:ext cx="2339433" cy="2339433"/>
      </dsp:txXfrm>
    </dsp:sp>
    <dsp:sp modelId="{FD137833-59E5-4BCC-AE63-4F562B0ECFEF}">
      <dsp:nvSpPr>
        <dsp:cNvPr id="0" name=""/>
        <dsp:cNvSpPr/>
      </dsp:nvSpPr>
      <dsp:spPr>
        <a:xfrm rot="21523518">
          <a:off x="7557188" y="1786055"/>
          <a:ext cx="420699" cy="1116605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557204" y="2010780"/>
        <a:ext cx="294489" cy="669963"/>
      </dsp:txXfrm>
    </dsp:sp>
    <dsp:sp modelId="{6081FE9F-87FA-427C-982F-750C2D6DE907}">
      <dsp:nvSpPr>
        <dsp:cNvPr id="0" name=""/>
        <dsp:cNvSpPr/>
      </dsp:nvSpPr>
      <dsp:spPr>
        <a:xfrm>
          <a:off x="8175819" y="644234"/>
          <a:ext cx="3308459" cy="3308459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500" b="1" kern="1200"/>
            <a:t>Living with duality.</a:t>
          </a:r>
          <a:endParaRPr lang="en-US" sz="2500" kern="1200"/>
        </a:p>
      </dsp:txBody>
      <dsp:txXfrm>
        <a:off x="8660332" y="1128747"/>
        <a:ext cx="2339433" cy="2339433"/>
      </dsp:txXfrm>
    </dsp:sp>
    <dsp:sp modelId="{66401DAA-20BF-4167-BA7F-098B4A8C49D7}">
      <dsp:nvSpPr>
        <dsp:cNvPr id="0" name=""/>
        <dsp:cNvSpPr/>
      </dsp:nvSpPr>
      <dsp:spPr>
        <a:xfrm rot="10724385">
          <a:off x="9567171" y="2722344"/>
          <a:ext cx="530885" cy="10476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 rot="10800000">
        <a:off x="9726417" y="2930119"/>
        <a:ext cx="371620" cy="628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10758-A607-485E-B504-4F4475859E33}" type="datetimeFigureOut">
              <a:rPr lang="en-CA" smtClean="0"/>
              <a:t>08/04/2025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7BB9D-C6F2-4CBE-A2EE-8ED12B199D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2933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F7BB9D-C6F2-4CBE-A2EE-8ED12B199D91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99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E9-27BE-4D48-86D8-6FCAA272C5F3}" type="datetimeFigureOut">
              <a:rPr lang="en-CA" smtClean="0"/>
              <a:t>08/04/2025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72E7-D8E0-4C6E-A98B-6ADED2BA6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0582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E9-27BE-4D48-86D8-6FCAA272C5F3}" type="datetimeFigureOut">
              <a:rPr lang="en-CA" smtClean="0"/>
              <a:t>08/04/2025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72E7-D8E0-4C6E-A98B-6ADED2BA6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00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E9-27BE-4D48-86D8-6FCAA272C5F3}" type="datetimeFigureOut">
              <a:rPr lang="en-CA" smtClean="0"/>
              <a:t>08/04/2025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72E7-D8E0-4C6E-A98B-6ADED2BA6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602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E9-27BE-4D48-86D8-6FCAA272C5F3}" type="datetimeFigureOut">
              <a:rPr lang="en-CA" smtClean="0"/>
              <a:t>08/04/2025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72E7-D8E0-4C6E-A98B-6ADED2BA6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362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E9-27BE-4D48-86D8-6FCAA272C5F3}" type="datetimeFigureOut">
              <a:rPr lang="en-CA" smtClean="0"/>
              <a:t>08/04/2025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72E7-D8E0-4C6E-A98B-6ADED2BA6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76860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E9-27BE-4D48-86D8-6FCAA272C5F3}" type="datetimeFigureOut">
              <a:rPr lang="en-CA" smtClean="0"/>
              <a:t>08/04/2025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72E7-D8E0-4C6E-A98B-6ADED2BA6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402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E9-27BE-4D48-86D8-6FCAA272C5F3}" type="datetimeFigureOut">
              <a:rPr lang="en-CA" smtClean="0"/>
              <a:t>08/04/2025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72E7-D8E0-4C6E-A98B-6ADED2BA683F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71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E9-27BE-4D48-86D8-6FCAA272C5F3}" type="datetimeFigureOut">
              <a:rPr lang="en-CA" smtClean="0"/>
              <a:t>08/04/2025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72E7-D8E0-4C6E-A98B-6ADED2BA6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856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E9-27BE-4D48-86D8-6FCAA272C5F3}" type="datetimeFigureOut">
              <a:rPr lang="en-CA" smtClean="0"/>
              <a:t>08/04/2025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72E7-D8E0-4C6E-A98B-6ADED2BA6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391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E9-27BE-4D48-86D8-6FCAA272C5F3}" type="datetimeFigureOut">
              <a:rPr lang="en-CA" smtClean="0"/>
              <a:t>08/04/2025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C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72E7-D8E0-4C6E-A98B-6ADED2BA6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1941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1DB2AE9-27BE-4D48-86D8-6FCAA272C5F3}" type="datetimeFigureOut">
              <a:rPr lang="en-CA" smtClean="0"/>
              <a:t>08/04/2025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72E7-D8E0-4C6E-A98B-6ADED2BA6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258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1DB2AE9-27BE-4D48-86D8-6FCAA272C5F3}" type="datetimeFigureOut">
              <a:rPr lang="en-CA" smtClean="0"/>
              <a:t>08/04/2025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60772E7-D8E0-4C6E-A98B-6ADED2BA68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553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4CA2C-D90F-26AE-0B64-C1AE9AC8A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126" y="1482331"/>
            <a:ext cx="9362942" cy="3315137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sz="3200" b="1" kern="1200" cap="all" spc="200" baseline="0" dirty="0">
                <a:solidFill>
                  <a:srgbClr val="FFFFFF"/>
                </a:solidFill>
                <a:effectLst/>
                <a:latin typeface="+mn-lt"/>
                <a:cs typeface="Times New Roman" panose="02020603050405020304" pitchFamily="18" charset="0"/>
              </a:rPr>
              <a:t>What is the narrative of the suicide bereaved, and how does it shift over time?</a:t>
            </a:r>
            <a:br>
              <a:rPr lang="en-US" sz="3200" kern="1200" cap="all" spc="200" baseline="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200" kern="1200" cap="all" spc="2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4F05A0-B81C-7DC2-3171-8C7D6B2EAD54}"/>
              </a:ext>
            </a:extLst>
          </p:cNvPr>
          <p:cNvSpPr txBox="1"/>
          <p:nvPr/>
        </p:nvSpPr>
        <p:spPr>
          <a:xfrm>
            <a:off x="3687804" y="3591838"/>
            <a:ext cx="4816392" cy="3968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spcBef>
                <a:spcPts val="1000"/>
              </a:spcBef>
              <a:buClr>
                <a:schemeClr val="accent2"/>
              </a:buClr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Maja Futrell-Frühling</a:t>
            </a: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C5C098-42D0-3ED8-9ECA-67941884E92E}"/>
              </a:ext>
            </a:extLst>
          </p:cNvPr>
          <p:cNvSpPr txBox="1"/>
          <p:nvPr/>
        </p:nvSpPr>
        <p:spPr>
          <a:xfrm>
            <a:off x="4258850" y="563671"/>
            <a:ext cx="3473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C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Sensitivity warning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641396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CF5A68F-A907-86C0-E41B-D0B99493656A}"/>
              </a:ext>
            </a:extLst>
          </p:cNvPr>
          <p:cNvSpPr txBox="1"/>
          <p:nvPr/>
        </p:nvSpPr>
        <p:spPr>
          <a:xfrm>
            <a:off x="1127342" y="802639"/>
            <a:ext cx="9553922" cy="52527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ctr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1157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22CBE446-5C9D-A39C-9D4F-E7E3CA8093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9019451"/>
              </p:ext>
            </p:extLst>
          </p:nvPr>
        </p:nvGraphicFramePr>
        <p:xfrm>
          <a:off x="876822" y="964504"/>
          <a:ext cx="10349979" cy="5022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3538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862B72-6534-8F84-5221-DC22DEFF0617}"/>
              </a:ext>
            </a:extLst>
          </p:cNvPr>
          <p:cNvSpPr txBox="1"/>
          <p:nvPr/>
        </p:nvSpPr>
        <p:spPr>
          <a:xfrm>
            <a:off x="1706062" y="2291262"/>
            <a:ext cx="8779512" cy="2879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spcBef>
                <a:spcPts val="1000"/>
              </a:spcBef>
              <a:buClr>
                <a:schemeClr val="accent2"/>
              </a:buClr>
            </a:pPr>
            <a:r>
              <a:rPr lang="en-US" sz="3600" b="1" dirty="0">
                <a:solidFill>
                  <a:srgbClr val="404040"/>
                </a:solidFill>
              </a:rPr>
              <a:t>T</a:t>
            </a:r>
            <a:r>
              <a:rPr lang="en-US" sz="3600" b="1" dirty="0">
                <a:solidFill>
                  <a:srgbClr val="404040"/>
                </a:solidFill>
                <a:effectLst/>
              </a:rPr>
              <a:t>o understand the complexities of suicide we must speak to those left behind. </a:t>
            </a:r>
            <a:endParaRPr lang="en-US" sz="3600" b="1" dirty="0">
              <a:solidFill>
                <a:srgbClr val="404040"/>
              </a:solidFill>
            </a:endParaRP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660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71DB4F-B3C9-1519-A684-1D226CA11F78}"/>
              </a:ext>
            </a:extLst>
          </p:cNvPr>
          <p:cNvSpPr txBox="1"/>
          <p:nvPr/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b="1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Methods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6011AF-1878-68A1-271B-7E2BDBDFB4BA}"/>
              </a:ext>
            </a:extLst>
          </p:cNvPr>
          <p:cNvSpPr txBox="1"/>
          <p:nvPr/>
        </p:nvSpPr>
        <p:spPr>
          <a:xfrm>
            <a:off x="5591695" y="1402080"/>
            <a:ext cx="5320696" cy="5111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Qualitative</a:t>
            </a: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Exploratory</a:t>
            </a: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Narrative analysis</a:t>
            </a: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Interviewed 8 bereaved</a:t>
            </a: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262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14552A-8C29-F6B9-3CB9-BF7507CCCACB}"/>
              </a:ext>
            </a:extLst>
          </p:cNvPr>
          <p:cNvSpPr txBox="1"/>
          <p:nvPr/>
        </p:nvSpPr>
        <p:spPr>
          <a:xfrm>
            <a:off x="0" y="488515"/>
            <a:ext cx="12192000" cy="1139869"/>
          </a:xfrm>
          <a:prstGeom prst="rect">
            <a:avLst/>
          </a:prstGeom>
          <a:solidFill>
            <a:schemeClr val="accent2">
              <a:lumMod val="40000"/>
              <a:lumOff val="60000"/>
              <a:alpha val="80000"/>
            </a:schemeClr>
          </a:solidFill>
        </p:spPr>
        <p:txBody>
          <a:bodyPr vert="horz" lIns="182880" tIns="182880" rIns="182880" bIns="18288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cap="all" spc="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Findings.</a:t>
            </a:r>
            <a:endParaRPr lang="en-US" sz="3600" cap="all" spc="200" dirty="0">
              <a:solidFill>
                <a:srgbClr val="262626"/>
              </a:solidFill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cap="all" spc="200" dirty="0">
              <a:solidFill>
                <a:srgbClr val="262626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668D10AB-8A22-4B4C-2162-7BBC393058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2490067"/>
              </p:ext>
            </p:extLst>
          </p:nvPr>
        </p:nvGraphicFramePr>
        <p:xfrm>
          <a:off x="478077" y="1878904"/>
          <a:ext cx="11484279" cy="7615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3274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21318A-C560-8C55-EF39-3E63539DCFC3}"/>
              </a:ext>
            </a:extLst>
          </p:cNvPr>
          <p:cNvSpPr txBox="1"/>
          <p:nvPr/>
        </p:nvSpPr>
        <p:spPr>
          <a:xfrm>
            <a:off x="2070547" y="889349"/>
            <a:ext cx="77248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C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haos and disorientation.</a:t>
            </a:r>
            <a:r>
              <a:rPr lang="en-C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CA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0912AA-2E9A-97E4-F453-89E279E856DF}"/>
              </a:ext>
            </a:extLst>
          </p:cNvPr>
          <p:cNvSpPr txBox="1"/>
          <p:nvPr/>
        </p:nvSpPr>
        <p:spPr>
          <a:xfrm>
            <a:off x="789141" y="2890391"/>
            <a:ext cx="10835012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”</a:t>
            </a:r>
            <a:r>
              <a:rPr lang="en-CA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CA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isolated a lot, I can recognize that I internalized shame and stigma around it.”-</a:t>
            </a:r>
            <a:r>
              <a:rPr lang="en-C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Samanth</a:t>
            </a:r>
            <a:endParaRPr lang="en-CA" sz="2400" b="1" i="1" dirty="0"/>
          </a:p>
        </p:txBody>
      </p:sp>
    </p:spTree>
    <p:extLst>
      <p:ext uri="{BB962C8B-B14F-4D97-AF65-F5344CB8AC3E}">
        <p14:creationId xmlns:p14="http://schemas.microsoft.com/office/powerpoint/2010/main" val="267114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489627-39A8-E9DE-40DC-9C27DE9BC6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F919C0-D553-6774-AA24-4FE5CD6CC074}"/>
              </a:ext>
            </a:extLst>
          </p:cNvPr>
          <p:cNvSpPr txBox="1"/>
          <p:nvPr/>
        </p:nvSpPr>
        <p:spPr>
          <a:xfrm>
            <a:off x="2590589" y="801667"/>
            <a:ext cx="7010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b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C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urvival and reorganization. </a:t>
            </a:r>
            <a:endParaRPr lang="en-CA" sz="3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98DF5E-3EB3-F5BC-89FB-AA22DB4260FB}"/>
              </a:ext>
            </a:extLst>
          </p:cNvPr>
          <p:cNvSpPr txBox="1"/>
          <p:nvPr/>
        </p:nvSpPr>
        <p:spPr>
          <a:xfrm>
            <a:off x="917530" y="2817289"/>
            <a:ext cx="10356938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“I wanted to know what my purpose was</a:t>
            </a:r>
            <a:r>
              <a:rPr lang="en-CA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CA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 was feeling purposeless,</a:t>
            </a:r>
            <a:r>
              <a:rPr lang="en-CA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CA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trying to give meaning to life.” </a:t>
            </a:r>
            <a:r>
              <a:rPr lang="en-CA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C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Owen</a:t>
            </a:r>
            <a:endParaRPr lang="en-CA" sz="2400" b="1" dirty="0"/>
          </a:p>
        </p:txBody>
      </p:sp>
    </p:spTree>
    <p:extLst>
      <p:ext uri="{BB962C8B-B14F-4D97-AF65-F5344CB8AC3E}">
        <p14:creationId xmlns:p14="http://schemas.microsoft.com/office/powerpoint/2010/main" val="4161600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3663940-7DEC-8FB6-0840-353AF11AA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7D6154-510F-2FBA-6414-2EF75120A256}"/>
              </a:ext>
            </a:extLst>
          </p:cNvPr>
          <p:cNvSpPr txBox="1"/>
          <p:nvPr/>
        </p:nvSpPr>
        <p:spPr>
          <a:xfrm>
            <a:off x="3670126" y="294009"/>
            <a:ext cx="42175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en-C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Living with duality.</a:t>
            </a:r>
            <a:endParaRPr lang="en-CA" sz="3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3AD274-FF35-2E17-C154-68B003EF90C7}"/>
              </a:ext>
            </a:extLst>
          </p:cNvPr>
          <p:cNvSpPr txBox="1"/>
          <p:nvPr/>
        </p:nvSpPr>
        <p:spPr>
          <a:xfrm>
            <a:off x="1392476" y="2455101"/>
            <a:ext cx="966800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CA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“If you can accept that, dark and light, good and bad, beauty and horror, exist, and make space for pain, it gets easier.”</a:t>
            </a:r>
            <a:r>
              <a:rPr lang="en-C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C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-Jean</a:t>
            </a:r>
            <a:endParaRPr lang="en-CA" sz="2400" b="1" i="1" dirty="0"/>
          </a:p>
        </p:txBody>
      </p:sp>
    </p:spTree>
    <p:extLst>
      <p:ext uri="{BB962C8B-B14F-4D97-AF65-F5344CB8AC3E}">
        <p14:creationId xmlns:p14="http://schemas.microsoft.com/office/powerpoint/2010/main" val="3045726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4167985-D6E9-40FF-97C0-4B6D373E8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68" y="640080"/>
            <a:ext cx="10911865" cy="462686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801362-349C-44BE-BEF6-8E926E1D3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4672"/>
            <a:ext cx="10579608" cy="4297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32DBAA-01E9-5F16-91F4-DF0607D9771A}"/>
              </a:ext>
            </a:extLst>
          </p:cNvPr>
          <p:cNvSpPr txBox="1"/>
          <p:nvPr/>
        </p:nvSpPr>
        <p:spPr>
          <a:xfrm>
            <a:off x="856122" y="1443500"/>
            <a:ext cx="10479755" cy="4297680"/>
          </a:xfrm>
          <a:prstGeom prst="rect">
            <a:avLst/>
          </a:prstGeom>
          <a:ln>
            <a:noFill/>
          </a:ln>
        </p:spPr>
        <p:txBody>
          <a:bodyPr vert="horz" lIns="274320" tIns="182880" rIns="274320" bIns="182880" rtlCol="0" anchor="ctr" anchorCtr="1">
            <a:normAutofit lnSpcReduction="100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800" b="1" cap="all" spc="200" dirty="0">
                <a:solidFill>
                  <a:srgbClr val="26262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Conclusion and recommendations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800" b="1" cap="all" spc="200" dirty="0">
                <a:solidFill>
                  <a:srgbClr val="26262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en-US" sz="2800" b="1" kern="1200" cap="all" spc="200" baseline="0" dirty="0">
              <a:solidFill>
                <a:srgbClr val="262626"/>
              </a:solidFill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C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Continued stigma reduction.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CA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C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grief journey moves backwards.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2400" b="1" cap="all" spc="200" dirty="0">
              <a:solidFill>
                <a:srgbClr val="262626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C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More research </a:t>
            </a:r>
            <a:r>
              <a:rPr lang="en-C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en-C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suicide </a:t>
            </a:r>
            <a:r>
              <a:rPr lang="en-C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bereaved.</a:t>
            </a:r>
            <a:endParaRPr lang="en-CA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2400" b="1" cap="all" spc="200" dirty="0">
              <a:solidFill>
                <a:srgbClr val="262626"/>
              </a:solidFill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CA" sz="2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CA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impact of the environmental climate.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5000" b="1" kern="1200" cap="all" spc="200" baseline="0" dirty="0">
              <a:solidFill>
                <a:srgbClr val="262626"/>
              </a:solidFill>
              <a:effectLst/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5000" kern="1200" cap="all" spc="200" baseline="0" dirty="0">
              <a:solidFill>
                <a:srgbClr val="262626"/>
              </a:solidFill>
              <a:effectLst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0243516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257</TotalTime>
  <Words>195</Words>
  <Application>Microsoft Office PowerPoint</Application>
  <PresentationFormat>Widescreen</PresentationFormat>
  <Paragraphs>36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Gill Sans MT</vt:lpstr>
      <vt:lpstr>Times New Roman</vt:lpstr>
      <vt:lpstr>Parcel</vt:lpstr>
      <vt:lpstr>What is the narrative of the suicide bereaved, and how does it shift over time?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Maja Futrell-Fruhling</dc:creator>
  <cp:lastModifiedBy>Maja Futrell-Fruhling</cp:lastModifiedBy>
  <cp:revision>31</cp:revision>
  <dcterms:created xsi:type="dcterms:W3CDTF">2025-04-02T17:47:24Z</dcterms:created>
  <dcterms:modified xsi:type="dcterms:W3CDTF">2025-04-08T20:05:40Z</dcterms:modified>
</cp:coreProperties>
</file>