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nva Sans" panose="020B0604020202020204" charset="0"/>
      <p:regular r:id="rId12"/>
    </p:embeddedFont>
    <p:embeddedFont>
      <p:font typeface="Handy Casual" panose="020B0604020202020204" charset="0"/>
      <p:regular r:id="rId13"/>
    </p:embeddedFont>
    <p:embeddedFont>
      <p:font typeface="Krabuler" panose="020B0604020202020204" charset="0"/>
      <p:regular r:id="rId14"/>
    </p:embeddedFont>
    <p:embeddedFont>
      <p:font typeface="Pompiere"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77E536-EE40-4116-9568-BA5100161B99}" v="10" dt="2024-06-27T08:12:48.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p:cViewPr varScale="1">
        <p:scale>
          <a:sx n="63" d="100"/>
          <a:sy n="63" d="100"/>
        </p:scale>
        <p:origin x="-75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9E77E536-EE40-4116-9568-BA5100161B99}"/>
    <pc:docChg chg="modSld">
      <pc:chgData name="" userId="" providerId="" clId="Web-{9E77E536-EE40-4116-9568-BA5100161B99}" dt="2024-06-27T08:12:30.629" v="0"/>
      <pc:docMkLst>
        <pc:docMk/>
      </pc:docMkLst>
      <pc:sldChg chg="addSp">
        <pc:chgData name="" userId="" providerId="" clId="Web-{9E77E536-EE40-4116-9568-BA5100161B99}" dt="2024-06-27T08:12:30.629" v="0"/>
        <pc:sldMkLst>
          <pc:docMk/>
          <pc:sldMk cId="0" sldId="256"/>
        </pc:sldMkLst>
        <pc:spChg chg="add">
          <ac:chgData name="" userId="" providerId="" clId="Web-{9E77E536-EE40-4116-9568-BA5100161B99}" dt="2024-06-27T08:12:30.629" v="0"/>
          <ac:spMkLst>
            <pc:docMk/>
            <pc:sldMk cId="0" sldId="256"/>
            <ac:spMk id="11" creationId="{6378AF2F-D1AF-433C-A767-B5FCAA2E013B}"/>
          </ac:spMkLst>
        </pc:spChg>
      </pc:sldChg>
    </pc:docChg>
  </pc:docChgLst>
  <pc:docChgLst>
    <pc:chgData name="O'Toole-Mills, Thomas W" userId="fu2HraEXp3YU8mLn0SQ3RfhUXYCVWVsUoZte4abLTFw=" providerId="None" clId="Web-{9E77E536-EE40-4116-9568-BA5100161B99}"/>
    <pc:docChg chg="modSld">
      <pc:chgData name="O'Toole-Mills, Thomas W" userId="fu2HraEXp3YU8mLn0SQ3RfhUXYCVWVsUoZte4abLTFw=" providerId="None" clId="Web-{9E77E536-EE40-4116-9568-BA5100161B99}" dt="2024-06-27T08:12:46.911" v="7" actId="20577"/>
      <pc:docMkLst>
        <pc:docMk/>
      </pc:docMkLst>
      <pc:sldChg chg="modSp">
        <pc:chgData name="O'Toole-Mills, Thomas W" userId="fu2HraEXp3YU8mLn0SQ3RfhUXYCVWVsUoZte4abLTFw=" providerId="None" clId="Web-{9E77E536-EE40-4116-9568-BA5100161B99}" dt="2024-06-27T08:12:46.911" v="7" actId="20577"/>
        <pc:sldMkLst>
          <pc:docMk/>
          <pc:sldMk cId="0" sldId="256"/>
        </pc:sldMkLst>
        <pc:spChg chg="mod">
          <ac:chgData name="O'Toole-Mills, Thomas W" userId="fu2HraEXp3YU8mLn0SQ3RfhUXYCVWVsUoZte4abLTFw=" providerId="None" clId="Web-{9E77E536-EE40-4116-9568-BA5100161B99}" dt="2024-06-27T08:12:46.911" v="7" actId="20577"/>
          <ac:spMkLst>
            <pc:docMk/>
            <pc:sldMk cId="0" sldId="256"/>
            <ac:spMk id="11" creationId="{6378AF2F-D1AF-433C-A767-B5FCAA2E013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hyperlink" Target="http://creativecommons.org/licenses/by/4.0/"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svg"/><Relationship Id="rId3" Type="http://schemas.openxmlformats.org/officeDocument/2006/relationships/image" Target="../media/image46.svg"/><Relationship Id="rId7" Type="http://schemas.openxmlformats.org/officeDocument/2006/relationships/image" Target="../media/image4.svg"/><Relationship Id="rId12"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48.svg"/><Relationship Id="rId10" Type="http://schemas.openxmlformats.org/officeDocument/2006/relationships/image" Target="../media/image5.png"/><Relationship Id="rId4" Type="http://schemas.openxmlformats.org/officeDocument/2006/relationships/image" Target="../media/image47.png"/><Relationship Id="rId9" Type="http://schemas.openxmlformats.org/officeDocument/2006/relationships/image" Target="../media/image50.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svg"/><Relationship Id="rId7" Type="http://schemas.openxmlformats.org/officeDocument/2006/relationships/image" Target="../media/image22.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10800000" flipH="1">
            <a:off x="9223231" y="8895219"/>
            <a:ext cx="11552272" cy="1596314"/>
          </a:xfrm>
          <a:custGeom>
            <a:avLst/>
            <a:gdLst/>
            <a:ahLst/>
            <a:cxnLst/>
            <a:rect l="l" t="t" r="r" b="b"/>
            <a:pathLst>
              <a:path w="11552272" h="1596314">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C183D7F6-B498-43B3-948B-1728B52AA6E4}">
                <adec:decorative xmlns:adec="http://schemas.microsoft.com/office/drawing/2017/decorative" val="1"/>
              </a:ext>
            </a:extLst>
          </p:cNvPr>
          <p:cNvSpPr/>
          <p:nvPr/>
        </p:nvSpPr>
        <p:spPr>
          <a:xfrm flipH="1">
            <a:off x="-2649686" y="-149539"/>
            <a:ext cx="11546413" cy="1595504"/>
          </a:xfrm>
          <a:custGeom>
            <a:avLst/>
            <a:gdLst/>
            <a:ahLst/>
            <a:cxnLst/>
            <a:rect l="l" t="t" r="r" b="b"/>
            <a:pathLst>
              <a:path w="11546413" h="1595504">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rot="-860641">
            <a:off x="3702620" y="1636562"/>
            <a:ext cx="1737858" cy="1583030"/>
          </a:xfrm>
          <a:custGeom>
            <a:avLst/>
            <a:gdLst/>
            <a:ahLst/>
            <a:cxnLst/>
            <a:rect l="l" t="t" r="r" b="b"/>
            <a:pathLst>
              <a:path w="1737858" h="1583030">
                <a:moveTo>
                  <a:pt x="0" y="0"/>
                </a:moveTo>
                <a:lnTo>
                  <a:pt x="1737858" y="0"/>
                </a:lnTo>
                <a:lnTo>
                  <a:pt x="1737858" y="1583030"/>
                </a:lnTo>
                <a:lnTo>
                  <a:pt x="0" y="1583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itle 9">
            <a:extLst>
              <a:ext uri="{FF2B5EF4-FFF2-40B4-BE49-F238E27FC236}">
                <a16:creationId xmlns:a16="http://schemas.microsoft.com/office/drawing/2014/main" id="{70BB824E-8960-FC9A-8A40-9B68115CBB67}"/>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Redefining the digital divide</a:t>
            </a:r>
          </a:p>
        </p:txBody>
      </p:sp>
      <p:sp>
        <p:nvSpPr>
          <p:cNvPr id="5" name="TextBox 5"/>
          <p:cNvSpPr txBox="1"/>
          <p:nvPr/>
        </p:nvSpPr>
        <p:spPr>
          <a:xfrm>
            <a:off x="5609482" y="2318603"/>
            <a:ext cx="7069036" cy="5964120"/>
          </a:xfrm>
          <a:prstGeom prst="rect">
            <a:avLst/>
          </a:prstGeom>
        </p:spPr>
        <p:txBody>
          <a:bodyPr lIns="0" tIns="0" rIns="0" bIns="0" rtlCol="0" anchor="t">
            <a:spAutoFit/>
          </a:bodyPr>
          <a:lstStyle/>
          <a:p>
            <a:pPr algn="just">
              <a:lnSpc>
                <a:spcPts val="15460"/>
              </a:lnSpc>
            </a:pPr>
            <a:r>
              <a:rPr lang="en-US" sz="15616" spc="343">
                <a:solidFill>
                  <a:srgbClr val="000000"/>
                </a:solidFill>
                <a:latin typeface="Pompiere"/>
              </a:rPr>
              <a:t>Redefining the Digital Divide </a:t>
            </a:r>
          </a:p>
        </p:txBody>
      </p:sp>
      <p:sp>
        <p:nvSpPr>
          <p:cNvPr id="6" name="Freeform 6">
            <a:extLst>
              <a:ext uri="{C183D7F6-B498-43B3-948B-1728B52AA6E4}">
                <adec:decorative xmlns:adec="http://schemas.microsoft.com/office/drawing/2017/decorative" val="1"/>
              </a:ext>
            </a:extLst>
          </p:cNvPr>
          <p:cNvSpPr/>
          <p:nvPr/>
        </p:nvSpPr>
        <p:spPr>
          <a:xfrm rot="-1399026">
            <a:off x="13376078" y="2745743"/>
            <a:ext cx="1719464" cy="2465181"/>
          </a:xfrm>
          <a:custGeom>
            <a:avLst/>
            <a:gdLst/>
            <a:ahLst/>
            <a:cxnLst/>
            <a:rect l="l" t="t" r="r" b="b"/>
            <a:pathLst>
              <a:path w="1719464" h="2465181">
                <a:moveTo>
                  <a:pt x="0" y="0"/>
                </a:moveTo>
                <a:lnTo>
                  <a:pt x="1719463" y="0"/>
                </a:lnTo>
                <a:lnTo>
                  <a:pt x="1719463" y="2465180"/>
                </a:lnTo>
                <a:lnTo>
                  <a:pt x="0" y="24651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a:extLst>
              <a:ext uri="{C183D7F6-B498-43B3-948B-1728B52AA6E4}">
                <adec:decorative xmlns:adec="http://schemas.microsoft.com/office/drawing/2017/decorative" val="1"/>
              </a:ext>
            </a:extLst>
          </p:cNvPr>
          <p:cNvSpPr/>
          <p:nvPr/>
        </p:nvSpPr>
        <p:spPr>
          <a:xfrm>
            <a:off x="0" y="5143500"/>
            <a:ext cx="5773316" cy="4114800"/>
          </a:xfrm>
          <a:custGeom>
            <a:avLst/>
            <a:gdLst/>
            <a:ahLst/>
            <a:cxnLst/>
            <a:rect l="l" t="t" r="r" b="b"/>
            <a:pathLst>
              <a:path w="5773316" h="4114800">
                <a:moveTo>
                  <a:pt x="0" y="0"/>
                </a:moveTo>
                <a:lnTo>
                  <a:pt x="5773316" y="0"/>
                </a:lnTo>
                <a:lnTo>
                  <a:pt x="577331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a:extLst>
              <a:ext uri="{C183D7F6-B498-43B3-948B-1728B52AA6E4}">
                <adec:decorative xmlns:adec="http://schemas.microsoft.com/office/drawing/2017/decorative" val="1"/>
              </a:ext>
            </a:extLst>
          </p:cNvPr>
          <p:cNvSpPr/>
          <p:nvPr/>
        </p:nvSpPr>
        <p:spPr>
          <a:xfrm>
            <a:off x="12264446" y="5143500"/>
            <a:ext cx="3942727" cy="4114800"/>
          </a:xfrm>
          <a:custGeom>
            <a:avLst/>
            <a:gdLst/>
            <a:ahLst/>
            <a:cxnLst/>
            <a:rect l="l" t="t" r="r" b="b"/>
            <a:pathLst>
              <a:path w="3942727" h="4114800">
                <a:moveTo>
                  <a:pt x="0" y="0"/>
                </a:moveTo>
                <a:lnTo>
                  <a:pt x="3942727" y="0"/>
                </a:lnTo>
                <a:lnTo>
                  <a:pt x="3942727"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TextBox 9"/>
          <p:cNvSpPr txBox="1"/>
          <p:nvPr/>
        </p:nvSpPr>
        <p:spPr>
          <a:xfrm>
            <a:off x="11891383" y="1019175"/>
            <a:ext cx="5367917" cy="504825"/>
          </a:xfrm>
          <a:prstGeom prst="rect">
            <a:avLst/>
          </a:prstGeom>
        </p:spPr>
        <p:txBody>
          <a:bodyPr lIns="0" tIns="0" rIns="0" bIns="0" rtlCol="0" anchor="t">
            <a:spAutoFit/>
          </a:bodyPr>
          <a:lstStyle/>
          <a:p>
            <a:pPr algn="r">
              <a:lnSpc>
                <a:spcPts val="3960"/>
              </a:lnSpc>
              <a:spcBef>
                <a:spcPct val="0"/>
              </a:spcBef>
            </a:pPr>
            <a:r>
              <a:rPr lang="en-US" sz="3300">
                <a:solidFill>
                  <a:srgbClr val="000000"/>
                </a:solidFill>
                <a:latin typeface="Handy Casual"/>
              </a:rPr>
              <a:t>By Mawadah Nofal</a:t>
            </a:r>
          </a:p>
        </p:txBody>
      </p:sp>
      <p:sp>
        <p:nvSpPr>
          <p:cNvPr id="11" name="Subtitle 2">
            <a:extLst>
              <a:ext uri="{FF2B5EF4-FFF2-40B4-BE49-F238E27FC236}">
                <a16:creationId xmlns:a16="http://schemas.microsoft.com/office/drawing/2014/main" id="{6378AF2F-D1AF-433C-A767-B5FCAA2E013B}"/>
              </a:ext>
            </a:extLst>
          </p:cNvPr>
          <p:cNvSpPr txBox="1">
            <a:spLocks/>
          </p:cNvSpPr>
          <p:nvPr/>
        </p:nvSpPr>
        <p:spPr>
          <a:xfrm>
            <a:off x="13738343" y="9384869"/>
            <a:ext cx="3972551" cy="62149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Except where otherwise noted, this work by </a:t>
            </a:r>
            <a:r>
              <a:rPr lang="en-GB" sz="1100" dirty="0" err="1"/>
              <a:t>Mawadah</a:t>
            </a:r>
            <a:r>
              <a:rPr lang="en-GB" sz="1100" dirty="0"/>
              <a:t> Nofal  is licensed under a </a:t>
            </a:r>
            <a:r>
              <a:rPr lang="en-GB" sz="1100" dirty="0">
                <a:hlinkClick r:id="rId12"/>
              </a:rPr>
              <a:t>Creative Commons Attribution 4.0 International Licence</a:t>
            </a:r>
            <a:r>
              <a:rPr lang="en-GB" sz="1100" dirty="0"/>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E0AD2BBF-BB04-69FB-03B9-499B342118B5}"/>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Conclusions</a:t>
            </a:r>
          </a:p>
        </p:txBody>
      </p:sp>
      <p:sp>
        <p:nvSpPr>
          <p:cNvPr id="4" name="Freeform 4">
            <a:extLst>
              <a:ext uri="{C183D7F6-B498-43B3-948B-1728B52AA6E4}">
                <adec:decorative xmlns:adec="http://schemas.microsoft.com/office/drawing/2017/decorative" val="1"/>
              </a:ext>
            </a:extLst>
          </p:cNvPr>
          <p:cNvSpPr/>
          <p:nvPr/>
        </p:nvSpPr>
        <p:spPr>
          <a:xfrm>
            <a:off x="4742707" y="1589776"/>
            <a:ext cx="9699658" cy="3103890"/>
          </a:xfrm>
          <a:custGeom>
            <a:avLst/>
            <a:gdLst/>
            <a:ahLst/>
            <a:cxnLst/>
            <a:rect l="l" t="t" r="r" b="b"/>
            <a:pathLst>
              <a:path w="9699658" h="3103890">
                <a:moveTo>
                  <a:pt x="0" y="0"/>
                </a:moveTo>
                <a:lnTo>
                  <a:pt x="9699657" y="0"/>
                </a:lnTo>
                <a:lnTo>
                  <a:pt x="9699657" y="3103891"/>
                </a:lnTo>
                <a:lnTo>
                  <a:pt x="0" y="310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a:extLst>
              <a:ext uri="{C183D7F6-B498-43B3-948B-1728B52AA6E4}">
                <adec:decorative xmlns:adec="http://schemas.microsoft.com/office/drawing/2017/decorative" val="1"/>
              </a:ext>
            </a:extLst>
          </p:cNvPr>
          <p:cNvSpPr txBox="1"/>
          <p:nvPr/>
        </p:nvSpPr>
        <p:spPr>
          <a:xfrm rot="-166726">
            <a:off x="4763096" y="2388342"/>
            <a:ext cx="9288045" cy="1344932"/>
          </a:xfrm>
          <a:prstGeom prst="rect">
            <a:avLst/>
          </a:prstGeom>
        </p:spPr>
        <p:txBody>
          <a:bodyPr lIns="0" tIns="0" rIns="0" bIns="0" rtlCol="0" anchor="t">
            <a:spAutoFit/>
          </a:bodyPr>
          <a:lstStyle/>
          <a:p>
            <a:pPr algn="ctr">
              <a:lnSpc>
                <a:spcPts val="10919"/>
              </a:lnSpc>
              <a:spcBef>
                <a:spcPct val="0"/>
              </a:spcBef>
            </a:pPr>
            <a:r>
              <a:rPr lang="en-US" sz="7799" spc="304">
                <a:solidFill>
                  <a:srgbClr val="000000"/>
                </a:solidFill>
                <a:latin typeface="Krabuler"/>
              </a:rPr>
              <a:t>CONCLUSIONS</a:t>
            </a:r>
          </a:p>
        </p:txBody>
      </p:sp>
      <p:sp>
        <p:nvSpPr>
          <p:cNvPr id="2" name="TextBox 2"/>
          <p:cNvSpPr txBox="1"/>
          <p:nvPr/>
        </p:nvSpPr>
        <p:spPr>
          <a:xfrm>
            <a:off x="2155972" y="5494655"/>
            <a:ext cx="4199874" cy="639445"/>
          </a:xfrm>
          <a:prstGeom prst="rect">
            <a:avLst/>
          </a:prstGeom>
        </p:spPr>
        <p:txBody>
          <a:bodyPr lIns="0" tIns="0" rIns="0" bIns="0" rtlCol="0" anchor="t">
            <a:spAutoFit/>
          </a:bodyPr>
          <a:lstStyle/>
          <a:p>
            <a:pPr algn="ctr">
              <a:lnSpc>
                <a:spcPts val="5179"/>
              </a:lnSpc>
              <a:spcBef>
                <a:spcPct val="0"/>
              </a:spcBef>
            </a:pPr>
            <a:r>
              <a:rPr lang="en-US" sz="3699">
                <a:solidFill>
                  <a:srgbClr val="000000"/>
                </a:solidFill>
                <a:latin typeface="Krabuler"/>
              </a:rPr>
              <a:t>CONCLUSION 1</a:t>
            </a:r>
          </a:p>
        </p:txBody>
      </p:sp>
      <p:sp>
        <p:nvSpPr>
          <p:cNvPr id="6" name="TextBox 6"/>
          <p:cNvSpPr txBox="1"/>
          <p:nvPr/>
        </p:nvSpPr>
        <p:spPr>
          <a:xfrm>
            <a:off x="2158389" y="6498576"/>
            <a:ext cx="4199874" cy="655701"/>
          </a:xfrm>
          <a:prstGeom prst="rect">
            <a:avLst/>
          </a:prstGeom>
        </p:spPr>
        <p:txBody>
          <a:bodyPr lIns="0" tIns="0" rIns="0" bIns="0" rtlCol="0" anchor="t">
            <a:spAutoFit/>
          </a:bodyPr>
          <a:lstStyle/>
          <a:p>
            <a:pPr algn="just">
              <a:lnSpc>
                <a:spcPts val="2622"/>
              </a:lnSpc>
            </a:pPr>
            <a:r>
              <a:rPr lang="en-US" sz="2300">
                <a:solidFill>
                  <a:srgbClr val="000000"/>
                </a:solidFill>
                <a:latin typeface="Handy Casual Bold"/>
              </a:rPr>
              <a:t>We need to create safer and more equitable information journeys</a:t>
            </a:r>
          </a:p>
        </p:txBody>
      </p:sp>
      <p:sp>
        <p:nvSpPr>
          <p:cNvPr id="7" name="TextBox 7"/>
          <p:cNvSpPr txBox="1"/>
          <p:nvPr/>
        </p:nvSpPr>
        <p:spPr>
          <a:xfrm>
            <a:off x="7044063" y="5494655"/>
            <a:ext cx="4199874" cy="639445"/>
          </a:xfrm>
          <a:prstGeom prst="rect">
            <a:avLst/>
          </a:prstGeom>
        </p:spPr>
        <p:txBody>
          <a:bodyPr lIns="0" tIns="0" rIns="0" bIns="0" rtlCol="0" anchor="t">
            <a:spAutoFit/>
          </a:bodyPr>
          <a:lstStyle/>
          <a:p>
            <a:pPr algn="ctr">
              <a:lnSpc>
                <a:spcPts val="5179"/>
              </a:lnSpc>
              <a:spcBef>
                <a:spcPct val="0"/>
              </a:spcBef>
            </a:pPr>
            <a:r>
              <a:rPr lang="en-US" sz="3699">
                <a:solidFill>
                  <a:srgbClr val="000000"/>
                </a:solidFill>
                <a:latin typeface="Krabuler"/>
              </a:rPr>
              <a:t>CONCLUSION 2</a:t>
            </a:r>
          </a:p>
        </p:txBody>
      </p:sp>
      <p:sp>
        <p:nvSpPr>
          <p:cNvPr id="3" name="TextBox 3"/>
          <p:cNvSpPr txBox="1"/>
          <p:nvPr/>
        </p:nvSpPr>
        <p:spPr>
          <a:xfrm>
            <a:off x="7044063" y="6498576"/>
            <a:ext cx="4199874" cy="1951101"/>
          </a:xfrm>
          <a:prstGeom prst="rect">
            <a:avLst/>
          </a:prstGeom>
        </p:spPr>
        <p:txBody>
          <a:bodyPr lIns="0" tIns="0" rIns="0" bIns="0" rtlCol="0" anchor="t">
            <a:spAutoFit/>
          </a:bodyPr>
          <a:lstStyle/>
          <a:p>
            <a:pPr algn="just">
              <a:lnSpc>
                <a:spcPts val="2622"/>
              </a:lnSpc>
            </a:pPr>
            <a:r>
              <a:rPr lang="en-US" sz="2300">
                <a:solidFill>
                  <a:srgbClr val="000000"/>
                </a:solidFill>
                <a:latin typeface="Handy Casual Bold"/>
              </a:rPr>
              <a:t>we need to address digital illiteracy and the power imbalances caused by those who generate and control information to guarantee the quality of information being accessed and that everyone is given the tools to decode and utilise it.</a:t>
            </a:r>
          </a:p>
        </p:txBody>
      </p:sp>
      <p:sp>
        <p:nvSpPr>
          <p:cNvPr id="9" name="TextBox 9"/>
          <p:cNvSpPr txBox="1"/>
          <p:nvPr/>
        </p:nvSpPr>
        <p:spPr>
          <a:xfrm>
            <a:off x="11932153" y="5494655"/>
            <a:ext cx="4199874" cy="639445"/>
          </a:xfrm>
          <a:prstGeom prst="rect">
            <a:avLst/>
          </a:prstGeom>
        </p:spPr>
        <p:txBody>
          <a:bodyPr lIns="0" tIns="0" rIns="0" bIns="0" rtlCol="0" anchor="t">
            <a:spAutoFit/>
          </a:bodyPr>
          <a:lstStyle/>
          <a:p>
            <a:pPr algn="ctr">
              <a:lnSpc>
                <a:spcPts val="5179"/>
              </a:lnSpc>
              <a:spcBef>
                <a:spcPct val="0"/>
              </a:spcBef>
            </a:pPr>
            <a:r>
              <a:rPr lang="en-US" sz="3699">
                <a:solidFill>
                  <a:srgbClr val="000000"/>
                </a:solidFill>
                <a:latin typeface="Krabuler"/>
              </a:rPr>
              <a:t>CONCLUSION 3</a:t>
            </a:r>
          </a:p>
        </p:txBody>
      </p:sp>
      <p:sp>
        <p:nvSpPr>
          <p:cNvPr id="8" name="TextBox 8"/>
          <p:cNvSpPr txBox="1"/>
          <p:nvPr/>
        </p:nvSpPr>
        <p:spPr>
          <a:xfrm>
            <a:off x="11932153" y="6498576"/>
            <a:ext cx="4199874" cy="1627251"/>
          </a:xfrm>
          <a:prstGeom prst="rect">
            <a:avLst/>
          </a:prstGeom>
        </p:spPr>
        <p:txBody>
          <a:bodyPr lIns="0" tIns="0" rIns="0" bIns="0" rtlCol="0" anchor="t">
            <a:spAutoFit/>
          </a:bodyPr>
          <a:lstStyle/>
          <a:p>
            <a:pPr algn="just">
              <a:lnSpc>
                <a:spcPts val="2622"/>
              </a:lnSpc>
            </a:pPr>
            <a:r>
              <a:rPr lang="en-US" sz="2300">
                <a:solidFill>
                  <a:srgbClr val="000000"/>
                </a:solidFill>
                <a:latin typeface="Handy Casual Bold"/>
              </a:rPr>
              <a:t>we need to change the definition of the Digital Divide to reflect the structural issues in the flow of information that keeps so much of the population in information poverty.</a:t>
            </a:r>
          </a:p>
        </p:txBody>
      </p:sp>
      <p:sp>
        <p:nvSpPr>
          <p:cNvPr id="10" name="Freeform 10">
            <a:extLst>
              <a:ext uri="{C183D7F6-B498-43B3-948B-1728B52AA6E4}">
                <adec:decorative xmlns:adec="http://schemas.microsoft.com/office/drawing/2017/decorative" val="1"/>
              </a:ext>
            </a:extLst>
          </p:cNvPr>
          <p:cNvSpPr/>
          <p:nvPr/>
        </p:nvSpPr>
        <p:spPr>
          <a:xfrm>
            <a:off x="10538197" y="3444543"/>
            <a:ext cx="2704795" cy="1249123"/>
          </a:xfrm>
          <a:custGeom>
            <a:avLst/>
            <a:gdLst/>
            <a:ahLst/>
            <a:cxnLst/>
            <a:rect l="l" t="t" r="r" b="b"/>
            <a:pathLst>
              <a:path w="2704795" h="1249123">
                <a:moveTo>
                  <a:pt x="0" y="0"/>
                </a:moveTo>
                <a:lnTo>
                  <a:pt x="2704795" y="0"/>
                </a:lnTo>
                <a:lnTo>
                  <a:pt x="2704795" y="1249124"/>
                </a:lnTo>
                <a:lnTo>
                  <a:pt x="0" y="12491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a:extLst>
              <a:ext uri="{C183D7F6-B498-43B3-948B-1728B52AA6E4}">
                <adec:decorative xmlns:adec="http://schemas.microsoft.com/office/drawing/2017/decorative" val="1"/>
              </a:ext>
            </a:extLst>
          </p:cNvPr>
          <p:cNvSpPr/>
          <p:nvPr/>
        </p:nvSpPr>
        <p:spPr>
          <a:xfrm rot="-491967">
            <a:off x="4392492" y="950145"/>
            <a:ext cx="2241878" cy="2042147"/>
          </a:xfrm>
          <a:custGeom>
            <a:avLst/>
            <a:gdLst/>
            <a:ahLst/>
            <a:cxnLst/>
            <a:rect l="l" t="t" r="r" b="b"/>
            <a:pathLst>
              <a:path w="2241878" h="2042147">
                <a:moveTo>
                  <a:pt x="0" y="0"/>
                </a:moveTo>
                <a:lnTo>
                  <a:pt x="2241878" y="0"/>
                </a:lnTo>
                <a:lnTo>
                  <a:pt x="2241878" y="2042147"/>
                </a:lnTo>
                <a:lnTo>
                  <a:pt x="0" y="20421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a:extLst>
              <a:ext uri="{C183D7F6-B498-43B3-948B-1728B52AA6E4}">
                <adec:decorative xmlns:adec="http://schemas.microsoft.com/office/drawing/2017/decorative" val="1"/>
              </a:ext>
            </a:extLst>
          </p:cNvPr>
          <p:cNvSpPr/>
          <p:nvPr/>
        </p:nvSpPr>
        <p:spPr>
          <a:xfrm rot="4706294" flipV="1">
            <a:off x="-104297" y="1286525"/>
            <a:ext cx="3895386" cy="4128059"/>
          </a:xfrm>
          <a:custGeom>
            <a:avLst/>
            <a:gdLst/>
            <a:ahLst/>
            <a:cxnLst/>
            <a:rect l="l" t="t" r="r" b="b"/>
            <a:pathLst>
              <a:path w="3895386" h="4128059">
                <a:moveTo>
                  <a:pt x="0" y="4128058"/>
                </a:moveTo>
                <a:lnTo>
                  <a:pt x="3895387" y="4128058"/>
                </a:lnTo>
                <a:lnTo>
                  <a:pt x="3895387" y="0"/>
                </a:lnTo>
                <a:lnTo>
                  <a:pt x="0" y="0"/>
                </a:lnTo>
                <a:lnTo>
                  <a:pt x="0" y="4128058"/>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a:extLst>
              <a:ext uri="{C183D7F6-B498-43B3-948B-1728B52AA6E4}">
                <adec:decorative xmlns:adec="http://schemas.microsoft.com/office/drawing/2017/decorative" val="1"/>
              </a:ext>
            </a:extLst>
          </p:cNvPr>
          <p:cNvSpPr/>
          <p:nvPr/>
        </p:nvSpPr>
        <p:spPr>
          <a:xfrm rot="-1568932">
            <a:off x="15725241" y="2538573"/>
            <a:ext cx="1447775" cy="2075662"/>
          </a:xfrm>
          <a:custGeom>
            <a:avLst/>
            <a:gdLst/>
            <a:ahLst/>
            <a:cxnLst/>
            <a:rect l="l" t="t" r="r" b="b"/>
            <a:pathLst>
              <a:path w="1447775" h="2075662">
                <a:moveTo>
                  <a:pt x="0" y="0"/>
                </a:moveTo>
                <a:lnTo>
                  <a:pt x="1447774" y="0"/>
                </a:lnTo>
                <a:lnTo>
                  <a:pt x="1447774" y="2075662"/>
                </a:lnTo>
                <a:lnTo>
                  <a:pt x="0" y="20756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a:extLst>
              <a:ext uri="{C183D7F6-B498-43B3-948B-1728B52AA6E4}">
                <adec:decorative xmlns:adec="http://schemas.microsoft.com/office/drawing/2017/decorative" val="1"/>
              </a:ext>
            </a:extLst>
          </p:cNvPr>
          <p:cNvSpPr/>
          <p:nvPr/>
        </p:nvSpPr>
        <p:spPr>
          <a:xfrm>
            <a:off x="10538197" y="0"/>
            <a:ext cx="10083238" cy="1393320"/>
          </a:xfrm>
          <a:custGeom>
            <a:avLst/>
            <a:gdLst/>
            <a:ahLst/>
            <a:cxnLst/>
            <a:rect l="l" t="t" r="r" b="b"/>
            <a:pathLst>
              <a:path w="10083238" h="1393320">
                <a:moveTo>
                  <a:pt x="0" y="0"/>
                </a:moveTo>
                <a:lnTo>
                  <a:pt x="10083238" y="0"/>
                </a:lnTo>
                <a:lnTo>
                  <a:pt x="10083238" y="1393320"/>
                </a:lnTo>
                <a:lnTo>
                  <a:pt x="0" y="13933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Freeform 15">
            <a:extLst>
              <a:ext uri="{C183D7F6-B498-43B3-948B-1728B52AA6E4}">
                <adec:decorative xmlns:adec="http://schemas.microsoft.com/office/drawing/2017/decorative" val="1"/>
              </a:ext>
            </a:extLst>
          </p:cNvPr>
          <p:cNvSpPr/>
          <p:nvPr/>
        </p:nvSpPr>
        <p:spPr>
          <a:xfrm rot="-10800000">
            <a:off x="-4098675" y="8905418"/>
            <a:ext cx="9279203" cy="2078243"/>
          </a:xfrm>
          <a:custGeom>
            <a:avLst/>
            <a:gdLst/>
            <a:ahLst/>
            <a:cxnLst/>
            <a:rect l="l" t="t" r="r" b="b"/>
            <a:pathLst>
              <a:path w="9279203" h="2078243">
                <a:moveTo>
                  <a:pt x="0" y="0"/>
                </a:moveTo>
                <a:lnTo>
                  <a:pt x="9279203" y="0"/>
                </a:lnTo>
                <a:lnTo>
                  <a:pt x="9279203" y="2078242"/>
                </a:lnTo>
                <a:lnTo>
                  <a:pt x="0" y="2078242"/>
                </a:lnTo>
                <a:lnTo>
                  <a:pt x="0" y="0"/>
                </a:lnTo>
                <a:close/>
              </a:path>
            </a:pathLst>
          </a:custGeom>
          <a:blipFill>
            <a:blip r:embed="rId12">
              <a:extLst>
                <a:ext uri="{96DAC541-7B7A-43D3-8B79-37D633B846F1}">
                  <asvg:svgBlip xmlns:asvg="http://schemas.microsoft.com/office/drawing/2016/SVG/main" r:embed="rId13"/>
                </a:ext>
              </a:extLst>
            </a:blip>
            <a:stretch>
              <a:fillRect l="-62081"/>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2122617">
            <a:off x="11975323" y="1379319"/>
            <a:ext cx="1437070" cy="1309040"/>
          </a:xfrm>
          <a:custGeom>
            <a:avLst/>
            <a:gdLst/>
            <a:ahLst/>
            <a:cxnLst/>
            <a:rect l="l" t="t" r="r" b="b"/>
            <a:pathLst>
              <a:path w="1437070" h="1309040">
                <a:moveTo>
                  <a:pt x="0" y="0"/>
                </a:moveTo>
                <a:lnTo>
                  <a:pt x="1437070" y="0"/>
                </a:lnTo>
                <a:lnTo>
                  <a:pt x="1437070" y="1309041"/>
                </a:lnTo>
                <a:lnTo>
                  <a:pt x="0" y="13090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Title 19">
            <a:extLst>
              <a:ext uri="{FF2B5EF4-FFF2-40B4-BE49-F238E27FC236}">
                <a16:creationId xmlns:a16="http://schemas.microsoft.com/office/drawing/2014/main" id="{02469B24-DA3F-C781-6435-8D29B739A175}"/>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The Network Society</a:t>
            </a:r>
          </a:p>
        </p:txBody>
      </p:sp>
      <p:sp>
        <p:nvSpPr>
          <p:cNvPr id="19" name="TextBox 19">
            <a:extLst>
              <a:ext uri="{C183D7F6-B498-43B3-948B-1728B52AA6E4}">
                <adec:decorative xmlns:adec="http://schemas.microsoft.com/office/drawing/2017/decorative" val="1"/>
              </a:ext>
            </a:extLst>
          </p:cNvPr>
          <p:cNvSpPr txBox="1"/>
          <p:nvPr/>
        </p:nvSpPr>
        <p:spPr>
          <a:xfrm>
            <a:off x="8539728" y="4143183"/>
            <a:ext cx="8999942" cy="1097843"/>
          </a:xfrm>
          <a:prstGeom prst="rect">
            <a:avLst/>
          </a:prstGeom>
        </p:spPr>
        <p:txBody>
          <a:bodyPr lIns="0" tIns="0" rIns="0" bIns="0" rtlCol="0" anchor="t">
            <a:spAutoFit/>
          </a:bodyPr>
          <a:lstStyle/>
          <a:p>
            <a:pPr algn="ctr">
              <a:lnSpc>
                <a:spcPts val="8404"/>
              </a:lnSpc>
              <a:spcBef>
                <a:spcPct val="0"/>
              </a:spcBef>
            </a:pPr>
            <a:r>
              <a:rPr lang="en-US" sz="8004" spc="336">
                <a:solidFill>
                  <a:srgbClr val="000000"/>
                </a:solidFill>
                <a:latin typeface="Krabuler"/>
              </a:rPr>
              <a:t>The Network Society</a:t>
            </a:r>
          </a:p>
        </p:txBody>
      </p:sp>
      <p:grpSp>
        <p:nvGrpSpPr>
          <p:cNvPr id="3" name="Group 3">
            <a:extLst>
              <a:ext uri="{C183D7F6-B498-43B3-948B-1728B52AA6E4}">
                <adec:decorative xmlns:adec="http://schemas.microsoft.com/office/drawing/2017/decorative" val="1"/>
              </a:ext>
            </a:extLst>
          </p:cNvPr>
          <p:cNvGrpSpPr/>
          <p:nvPr/>
        </p:nvGrpSpPr>
        <p:grpSpPr>
          <a:xfrm>
            <a:off x="1964208" y="1893931"/>
            <a:ext cx="3705330" cy="976981"/>
            <a:chOff x="0" y="0"/>
            <a:chExt cx="1066981" cy="281330"/>
          </a:xfrm>
        </p:grpSpPr>
        <p:sp>
          <p:nvSpPr>
            <p:cNvPr id="4" name="Freeform 4"/>
            <p:cNvSpPr/>
            <p:nvPr/>
          </p:nvSpPr>
          <p:spPr>
            <a:xfrm>
              <a:off x="0" y="0"/>
              <a:ext cx="1066981" cy="281330"/>
            </a:xfrm>
            <a:custGeom>
              <a:avLst/>
              <a:gdLst/>
              <a:ahLst/>
              <a:cxnLst/>
              <a:rect l="l" t="t" r="r" b="b"/>
              <a:pathLst>
                <a:path w="1066981" h="281330">
                  <a:moveTo>
                    <a:pt x="75218" y="0"/>
                  </a:moveTo>
                  <a:lnTo>
                    <a:pt x="991763" y="0"/>
                  </a:lnTo>
                  <a:cubicBezTo>
                    <a:pt x="1011712" y="0"/>
                    <a:pt x="1030844" y="7925"/>
                    <a:pt x="1044950" y="22031"/>
                  </a:cubicBezTo>
                  <a:cubicBezTo>
                    <a:pt x="1059057" y="36137"/>
                    <a:pt x="1066981" y="55269"/>
                    <a:pt x="1066981" y="75218"/>
                  </a:cubicBezTo>
                  <a:lnTo>
                    <a:pt x="1066981" y="206111"/>
                  </a:lnTo>
                  <a:cubicBezTo>
                    <a:pt x="1066981" y="226061"/>
                    <a:pt x="1059057" y="245193"/>
                    <a:pt x="1044950" y="259299"/>
                  </a:cubicBezTo>
                  <a:cubicBezTo>
                    <a:pt x="1030844" y="273405"/>
                    <a:pt x="1011712" y="281330"/>
                    <a:pt x="991763" y="281330"/>
                  </a:cubicBezTo>
                  <a:lnTo>
                    <a:pt x="75218" y="281330"/>
                  </a:lnTo>
                  <a:cubicBezTo>
                    <a:pt x="55269" y="281330"/>
                    <a:pt x="36137" y="273405"/>
                    <a:pt x="22031" y="259299"/>
                  </a:cubicBezTo>
                  <a:cubicBezTo>
                    <a:pt x="7925" y="245193"/>
                    <a:pt x="0" y="226061"/>
                    <a:pt x="0" y="206111"/>
                  </a:cubicBezTo>
                  <a:lnTo>
                    <a:pt x="0" y="75218"/>
                  </a:lnTo>
                  <a:cubicBezTo>
                    <a:pt x="0" y="55269"/>
                    <a:pt x="7925" y="36137"/>
                    <a:pt x="22031" y="22031"/>
                  </a:cubicBezTo>
                  <a:cubicBezTo>
                    <a:pt x="36137" y="7925"/>
                    <a:pt x="55269" y="0"/>
                    <a:pt x="75218" y="0"/>
                  </a:cubicBezTo>
                  <a:close/>
                </a:path>
              </a:pathLst>
            </a:custGeom>
            <a:solidFill>
              <a:srgbClr val="C2EBE3"/>
            </a:solidFill>
          </p:spPr>
        </p:sp>
        <p:sp>
          <p:nvSpPr>
            <p:cNvPr id="5" name="TextBox 5"/>
            <p:cNvSpPr txBox="1"/>
            <p:nvPr/>
          </p:nvSpPr>
          <p:spPr>
            <a:xfrm>
              <a:off x="0" y="28575"/>
              <a:ext cx="1066981" cy="252755"/>
            </a:xfrm>
            <a:prstGeom prst="rect">
              <a:avLst/>
            </a:prstGeom>
          </p:spPr>
          <p:txBody>
            <a:bodyPr lIns="71438" tIns="71438" rIns="71438" bIns="71438" rtlCol="0" anchor="ctr"/>
            <a:lstStyle/>
            <a:p>
              <a:pPr algn="ctr">
                <a:lnSpc>
                  <a:spcPts val="2598"/>
                </a:lnSpc>
              </a:pPr>
              <a:endParaRPr/>
            </a:p>
          </p:txBody>
        </p:sp>
      </p:grpSp>
      <p:grpSp>
        <p:nvGrpSpPr>
          <p:cNvPr id="6" name="Group 6">
            <a:extLst>
              <a:ext uri="{C183D7F6-B498-43B3-948B-1728B52AA6E4}">
                <adec:decorative xmlns:adec="http://schemas.microsoft.com/office/drawing/2017/decorative" val="1"/>
              </a:ext>
            </a:extLst>
          </p:cNvPr>
          <p:cNvGrpSpPr/>
          <p:nvPr/>
        </p:nvGrpSpPr>
        <p:grpSpPr>
          <a:xfrm>
            <a:off x="1028700" y="4329888"/>
            <a:ext cx="3740501" cy="911138"/>
            <a:chOff x="0" y="0"/>
            <a:chExt cx="1077109" cy="262370"/>
          </a:xfrm>
        </p:grpSpPr>
        <p:sp>
          <p:nvSpPr>
            <p:cNvPr id="7" name="Freeform 7"/>
            <p:cNvSpPr/>
            <p:nvPr/>
          </p:nvSpPr>
          <p:spPr>
            <a:xfrm>
              <a:off x="0" y="0"/>
              <a:ext cx="1077109" cy="262370"/>
            </a:xfrm>
            <a:custGeom>
              <a:avLst/>
              <a:gdLst/>
              <a:ahLst/>
              <a:cxnLst/>
              <a:rect l="l" t="t" r="r" b="b"/>
              <a:pathLst>
                <a:path w="1077109" h="262370">
                  <a:moveTo>
                    <a:pt x="74511" y="0"/>
                  </a:moveTo>
                  <a:lnTo>
                    <a:pt x="1002598" y="0"/>
                  </a:lnTo>
                  <a:cubicBezTo>
                    <a:pt x="1022359" y="0"/>
                    <a:pt x="1041312" y="7850"/>
                    <a:pt x="1055285" y="21824"/>
                  </a:cubicBezTo>
                  <a:cubicBezTo>
                    <a:pt x="1069259" y="35797"/>
                    <a:pt x="1077109" y="54750"/>
                    <a:pt x="1077109" y="74511"/>
                  </a:cubicBezTo>
                  <a:lnTo>
                    <a:pt x="1077109" y="187859"/>
                  </a:lnTo>
                  <a:cubicBezTo>
                    <a:pt x="1077109" y="207620"/>
                    <a:pt x="1069259" y="226573"/>
                    <a:pt x="1055285" y="240546"/>
                  </a:cubicBezTo>
                  <a:cubicBezTo>
                    <a:pt x="1041312" y="254520"/>
                    <a:pt x="1022359" y="262370"/>
                    <a:pt x="1002598" y="262370"/>
                  </a:cubicBezTo>
                  <a:lnTo>
                    <a:pt x="74511" y="262370"/>
                  </a:lnTo>
                  <a:cubicBezTo>
                    <a:pt x="54750" y="262370"/>
                    <a:pt x="35797" y="254520"/>
                    <a:pt x="21824" y="240546"/>
                  </a:cubicBezTo>
                  <a:cubicBezTo>
                    <a:pt x="7850" y="226573"/>
                    <a:pt x="0" y="207620"/>
                    <a:pt x="0" y="187859"/>
                  </a:cubicBezTo>
                  <a:lnTo>
                    <a:pt x="0" y="74511"/>
                  </a:lnTo>
                  <a:cubicBezTo>
                    <a:pt x="0" y="54750"/>
                    <a:pt x="7850" y="35797"/>
                    <a:pt x="21824" y="21824"/>
                  </a:cubicBezTo>
                  <a:cubicBezTo>
                    <a:pt x="35797" y="7850"/>
                    <a:pt x="54750" y="0"/>
                    <a:pt x="74511" y="0"/>
                  </a:cubicBezTo>
                  <a:close/>
                </a:path>
              </a:pathLst>
            </a:custGeom>
            <a:solidFill>
              <a:srgbClr val="FBC046"/>
            </a:solidFill>
          </p:spPr>
        </p:sp>
        <p:sp>
          <p:nvSpPr>
            <p:cNvPr id="8" name="TextBox 8"/>
            <p:cNvSpPr txBox="1"/>
            <p:nvPr/>
          </p:nvSpPr>
          <p:spPr>
            <a:xfrm>
              <a:off x="0" y="28575"/>
              <a:ext cx="1077109" cy="233795"/>
            </a:xfrm>
            <a:prstGeom prst="rect">
              <a:avLst/>
            </a:prstGeom>
          </p:spPr>
          <p:txBody>
            <a:bodyPr lIns="71438" tIns="71438" rIns="71438" bIns="71438" rtlCol="0" anchor="ctr"/>
            <a:lstStyle/>
            <a:p>
              <a:pPr algn="ctr">
                <a:lnSpc>
                  <a:spcPts val="2598"/>
                </a:lnSpc>
              </a:pPr>
              <a:endParaRPr/>
            </a:p>
          </p:txBody>
        </p:sp>
      </p:grpSp>
      <p:grpSp>
        <p:nvGrpSpPr>
          <p:cNvPr id="9" name="Group 9">
            <a:extLst>
              <a:ext uri="{C183D7F6-B498-43B3-948B-1728B52AA6E4}">
                <adec:decorative xmlns:adec="http://schemas.microsoft.com/office/drawing/2017/decorative" val="1"/>
              </a:ext>
            </a:extLst>
          </p:cNvPr>
          <p:cNvGrpSpPr/>
          <p:nvPr/>
        </p:nvGrpSpPr>
        <p:grpSpPr>
          <a:xfrm>
            <a:off x="2226150" y="6685966"/>
            <a:ext cx="3705330" cy="956919"/>
            <a:chOff x="0" y="0"/>
            <a:chExt cx="1066981" cy="275553"/>
          </a:xfrm>
        </p:grpSpPr>
        <p:sp>
          <p:nvSpPr>
            <p:cNvPr id="10" name="Freeform 10"/>
            <p:cNvSpPr/>
            <p:nvPr/>
          </p:nvSpPr>
          <p:spPr>
            <a:xfrm>
              <a:off x="0" y="0"/>
              <a:ext cx="1066981" cy="275553"/>
            </a:xfrm>
            <a:custGeom>
              <a:avLst/>
              <a:gdLst/>
              <a:ahLst/>
              <a:cxnLst/>
              <a:rect l="l" t="t" r="r" b="b"/>
              <a:pathLst>
                <a:path w="1066981" h="275553">
                  <a:moveTo>
                    <a:pt x="75218" y="0"/>
                  </a:moveTo>
                  <a:lnTo>
                    <a:pt x="991763" y="0"/>
                  </a:lnTo>
                  <a:cubicBezTo>
                    <a:pt x="1011712" y="0"/>
                    <a:pt x="1030844" y="7925"/>
                    <a:pt x="1044950" y="22031"/>
                  </a:cubicBezTo>
                  <a:cubicBezTo>
                    <a:pt x="1059057" y="36137"/>
                    <a:pt x="1066981" y="55269"/>
                    <a:pt x="1066981" y="75218"/>
                  </a:cubicBezTo>
                  <a:lnTo>
                    <a:pt x="1066981" y="200335"/>
                  </a:lnTo>
                  <a:cubicBezTo>
                    <a:pt x="1066981" y="220284"/>
                    <a:pt x="1059057" y="239416"/>
                    <a:pt x="1044950" y="253522"/>
                  </a:cubicBezTo>
                  <a:cubicBezTo>
                    <a:pt x="1030844" y="267628"/>
                    <a:pt x="1011712" y="275553"/>
                    <a:pt x="991763" y="275553"/>
                  </a:cubicBezTo>
                  <a:lnTo>
                    <a:pt x="75218" y="275553"/>
                  </a:lnTo>
                  <a:cubicBezTo>
                    <a:pt x="55269" y="275553"/>
                    <a:pt x="36137" y="267628"/>
                    <a:pt x="22031" y="253522"/>
                  </a:cubicBezTo>
                  <a:cubicBezTo>
                    <a:pt x="7925" y="239416"/>
                    <a:pt x="0" y="220284"/>
                    <a:pt x="0" y="200335"/>
                  </a:cubicBezTo>
                  <a:lnTo>
                    <a:pt x="0" y="75218"/>
                  </a:lnTo>
                  <a:cubicBezTo>
                    <a:pt x="0" y="55269"/>
                    <a:pt x="7925" y="36137"/>
                    <a:pt x="22031" y="22031"/>
                  </a:cubicBezTo>
                  <a:cubicBezTo>
                    <a:pt x="36137" y="7925"/>
                    <a:pt x="55269" y="0"/>
                    <a:pt x="75218" y="0"/>
                  </a:cubicBezTo>
                  <a:close/>
                </a:path>
              </a:pathLst>
            </a:custGeom>
            <a:solidFill>
              <a:srgbClr val="E6BFE1"/>
            </a:solidFill>
          </p:spPr>
        </p:sp>
        <p:sp>
          <p:nvSpPr>
            <p:cNvPr id="11" name="TextBox 11"/>
            <p:cNvSpPr txBox="1"/>
            <p:nvPr/>
          </p:nvSpPr>
          <p:spPr>
            <a:xfrm>
              <a:off x="0" y="28575"/>
              <a:ext cx="1066981" cy="246978"/>
            </a:xfrm>
            <a:prstGeom prst="rect">
              <a:avLst/>
            </a:prstGeom>
          </p:spPr>
          <p:txBody>
            <a:bodyPr lIns="71438" tIns="71438" rIns="71438" bIns="71438" rtlCol="0" anchor="ctr"/>
            <a:lstStyle/>
            <a:p>
              <a:pPr algn="ctr">
                <a:lnSpc>
                  <a:spcPts val="2598"/>
                </a:lnSpc>
              </a:pPr>
              <a:endParaRPr/>
            </a:p>
          </p:txBody>
        </p:sp>
      </p:grpSp>
      <p:sp>
        <p:nvSpPr>
          <p:cNvPr id="13" name="TextBox 13"/>
          <p:cNvSpPr txBox="1"/>
          <p:nvPr/>
        </p:nvSpPr>
        <p:spPr>
          <a:xfrm>
            <a:off x="1533513" y="2081465"/>
            <a:ext cx="3880543" cy="531342"/>
          </a:xfrm>
          <a:prstGeom prst="rect">
            <a:avLst/>
          </a:prstGeom>
        </p:spPr>
        <p:txBody>
          <a:bodyPr lIns="0" tIns="0" rIns="0" bIns="0" rtlCol="0" anchor="t">
            <a:spAutoFit/>
          </a:bodyPr>
          <a:lstStyle/>
          <a:p>
            <a:pPr algn="ctr">
              <a:lnSpc>
                <a:spcPts val="4081"/>
              </a:lnSpc>
              <a:spcBef>
                <a:spcPct val="0"/>
              </a:spcBef>
            </a:pPr>
            <a:r>
              <a:rPr lang="en-US" sz="3887" spc="163">
                <a:solidFill>
                  <a:srgbClr val="000000"/>
                </a:solidFill>
                <a:latin typeface="Krabuler"/>
              </a:rPr>
              <a:t>Global</a:t>
            </a:r>
          </a:p>
        </p:txBody>
      </p:sp>
      <p:sp>
        <p:nvSpPr>
          <p:cNvPr id="12" name="TextBox 12"/>
          <p:cNvSpPr txBox="1"/>
          <p:nvPr/>
        </p:nvSpPr>
        <p:spPr>
          <a:xfrm>
            <a:off x="1154980" y="4587475"/>
            <a:ext cx="3355307" cy="462503"/>
          </a:xfrm>
          <a:prstGeom prst="rect">
            <a:avLst/>
          </a:prstGeom>
        </p:spPr>
        <p:txBody>
          <a:bodyPr lIns="0" tIns="0" rIns="0" bIns="0" rtlCol="0" anchor="t">
            <a:spAutoFit/>
          </a:bodyPr>
          <a:lstStyle/>
          <a:p>
            <a:pPr algn="ctr">
              <a:lnSpc>
                <a:spcPts val="3529"/>
              </a:lnSpc>
              <a:spcBef>
                <a:spcPct val="0"/>
              </a:spcBef>
            </a:pPr>
            <a:r>
              <a:rPr lang="en-US" sz="3361" spc="141">
                <a:solidFill>
                  <a:srgbClr val="000000"/>
                </a:solidFill>
                <a:latin typeface="Krabuler"/>
              </a:rPr>
              <a:t>Networked</a:t>
            </a:r>
          </a:p>
        </p:txBody>
      </p:sp>
      <p:sp>
        <p:nvSpPr>
          <p:cNvPr id="14" name="TextBox 14"/>
          <p:cNvSpPr txBox="1"/>
          <p:nvPr/>
        </p:nvSpPr>
        <p:spPr>
          <a:xfrm>
            <a:off x="2226150" y="6953823"/>
            <a:ext cx="3396833" cy="459174"/>
          </a:xfrm>
          <a:prstGeom prst="rect">
            <a:avLst/>
          </a:prstGeom>
        </p:spPr>
        <p:txBody>
          <a:bodyPr lIns="0" tIns="0" rIns="0" bIns="0" rtlCol="0" anchor="t">
            <a:spAutoFit/>
          </a:bodyPr>
          <a:lstStyle/>
          <a:p>
            <a:pPr algn="ctr">
              <a:lnSpc>
                <a:spcPts val="3572"/>
              </a:lnSpc>
              <a:spcBef>
                <a:spcPct val="0"/>
              </a:spcBef>
            </a:pPr>
            <a:r>
              <a:rPr lang="en-US" sz="3402" spc="142">
                <a:solidFill>
                  <a:srgbClr val="000000"/>
                </a:solidFill>
                <a:latin typeface="Krabuler"/>
              </a:rPr>
              <a:t>Informational</a:t>
            </a:r>
          </a:p>
        </p:txBody>
      </p:sp>
      <p:sp>
        <p:nvSpPr>
          <p:cNvPr id="15" name="Freeform 15">
            <a:extLst>
              <a:ext uri="{C183D7F6-B498-43B3-948B-1728B52AA6E4}">
                <adec:decorative xmlns:adec="http://schemas.microsoft.com/office/drawing/2017/decorative" val="1"/>
              </a:ext>
            </a:extLst>
          </p:cNvPr>
          <p:cNvSpPr/>
          <p:nvPr/>
        </p:nvSpPr>
        <p:spPr>
          <a:xfrm rot="-8767587">
            <a:off x="5953077" y="3012795"/>
            <a:ext cx="2196191" cy="611817"/>
          </a:xfrm>
          <a:custGeom>
            <a:avLst/>
            <a:gdLst/>
            <a:ahLst/>
            <a:cxnLst/>
            <a:rect l="l" t="t" r="r" b="b"/>
            <a:pathLst>
              <a:path w="2196191" h="611817">
                <a:moveTo>
                  <a:pt x="0" y="0"/>
                </a:moveTo>
                <a:lnTo>
                  <a:pt x="2196191" y="0"/>
                </a:lnTo>
                <a:lnTo>
                  <a:pt x="2196191" y="611817"/>
                </a:lnTo>
                <a:lnTo>
                  <a:pt x="0" y="611817"/>
                </a:lnTo>
                <a:lnTo>
                  <a:pt x="0" y="0"/>
                </a:lnTo>
                <a:close/>
              </a:path>
            </a:pathLst>
          </a:custGeom>
          <a:blipFill>
            <a:blip r:embed="rId4">
              <a:extLst>
                <a:ext uri="{96DAC541-7B7A-43D3-8B79-37D633B846F1}">
                  <asvg:svgBlip xmlns:asvg="http://schemas.microsoft.com/office/drawing/2016/SVG/main" r:embed="rId5"/>
                </a:ext>
              </a:extLst>
            </a:blip>
            <a:stretch>
              <a:fillRect l="-233085"/>
            </a:stretch>
          </a:blipFill>
        </p:spPr>
      </p:sp>
      <p:sp>
        <p:nvSpPr>
          <p:cNvPr id="16" name="Freeform 16">
            <a:extLst>
              <a:ext uri="{C183D7F6-B498-43B3-948B-1728B52AA6E4}">
                <adec:decorative xmlns:adec="http://schemas.microsoft.com/office/drawing/2017/decorative" val="1"/>
              </a:ext>
            </a:extLst>
          </p:cNvPr>
          <p:cNvSpPr/>
          <p:nvPr/>
        </p:nvSpPr>
        <p:spPr>
          <a:xfrm rot="-10366412">
            <a:off x="4870860" y="4744070"/>
            <a:ext cx="2196191" cy="611817"/>
          </a:xfrm>
          <a:custGeom>
            <a:avLst/>
            <a:gdLst/>
            <a:ahLst/>
            <a:cxnLst/>
            <a:rect l="l" t="t" r="r" b="b"/>
            <a:pathLst>
              <a:path w="2196191" h="611817">
                <a:moveTo>
                  <a:pt x="0" y="0"/>
                </a:moveTo>
                <a:lnTo>
                  <a:pt x="2196191" y="0"/>
                </a:lnTo>
                <a:lnTo>
                  <a:pt x="2196191" y="611817"/>
                </a:lnTo>
                <a:lnTo>
                  <a:pt x="0" y="611817"/>
                </a:lnTo>
                <a:lnTo>
                  <a:pt x="0" y="0"/>
                </a:lnTo>
                <a:close/>
              </a:path>
            </a:pathLst>
          </a:custGeom>
          <a:blipFill>
            <a:blip r:embed="rId4">
              <a:extLst>
                <a:ext uri="{96DAC541-7B7A-43D3-8B79-37D633B846F1}">
                  <asvg:svgBlip xmlns:asvg="http://schemas.microsoft.com/office/drawing/2016/SVG/main" r:embed="rId5"/>
                </a:ext>
              </a:extLst>
            </a:blip>
            <a:stretch>
              <a:fillRect l="-233085"/>
            </a:stretch>
          </a:blipFill>
        </p:spPr>
      </p:sp>
      <p:sp>
        <p:nvSpPr>
          <p:cNvPr id="17" name="Freeform 17">
            <a:extLst>
              <a:ext uri="{C183D7F6-B498-43B3-948B-1728B52AA6E4}">
                <adec:decorative xmlns:adec="http://schemas.microsoft.com/office/drawing/2017/decorative" val="1"/>
              </a:ext>
            </a:extLst>
          </p:cNvPr>
          <p:cNvSpPr/>
          <p:nvPr/>
        </p:nvSpPr>
        <p:spPr>
          <a:xfrm rot="9139054">
            <a:off x="5920775" y="6494174"/>
            <a:ext cx="2196191" cy="611817"/>
          </a:xfrm>
          <a:custGeom>
            <a:avLst/>
            <a:gdLst/>
            <a:ahLst/>
            <a:cxnLst/>
            <a:rect l="l" t="t" r="r" b="b"/>
            <a:pathLst>
              <a:path w="2196191" h="611817">
                <a:moveTo>
                  <a:pt x="0" y="0"/>
                </a:moveTo>
                <a:lnTo>
                  <a:pt x="2196191" y="0"/>
                </a:lnTo>
                <a:lnTo>
                  <a:pt x="2196191" y="611817"/>
                </a:lnTo>
                <a:lnTo>
                  <a:pt x="0" y="611817"/>
                </a:lnTo>
                <a:lnTo>
                  <a:pt x="0" y="0"/>
                </a:lnTo>
                <a:close/>
              </a:path>
            </a:pathLst>
          </a:custGeom>
          <a:blipFill>
            <a:blip r:embed="rId4">
              <a:extLst>
                <a:ext uri="{96DAC541-7B7A-43D3-8B79-37D633B846F1}">
                  <asvg:svgBlip xmlns:asvg="http://schemas.microsoft.com/office/drawing/2016/SVG/main" r:embed="rId5"/>
                </a:ext>
              </a:extLst>
            </a:blip>
            <a:stretch>
              <a:fillRect l="-233085"/>
            </a:stretch>
          </a:blipFill>
        </p:spPr>
      </p:sp>
      <p:sp>
        <p:nvSpPr>
          <p:cNvPr id="18" name="Freeform 18">
            <a:extLst>
              <a:ext uri="{C183D7F6-B498-43B3-948B-1728B52AA6E4}">
                <adec:decorative xmlns:adec="http://schemas.microsoft.com/office/drawing/2017/decorative" val="1"/>
              </a:ext>
            </a:extLst>
          </p:cNvPr>
          <p:cNvSpPr/>
          <p:nvPr/>
        </p:nvSpPr>
        <p:spPr>
          <a:xfrm rot="-8261386">
            <a:off x="12321164" y="7113265"/>
            <a:ext cx="1437070" cy="1309040"/>
          </a:xfrm>
          <a:custGeom>
            <a:avLst/>
            <a:gdLst/>
            <a:ahLst/>
            <a:cxnLst/>
            <a:rect l="l" t="t" r="r" b="b"/>
            <a:pathLst>
              <a:path w="1437070" h="1309040">
                <a:moveTo>
                  <a:pt x="0" y="0"/>
                </a:moveTo>
                <a:lnTo>
                  <a:pt x="1437070" y="0"/>
                </a:lnTo>
                <a:lnTo>
                  <a:pt x="1437070" y="1309041"/>
                </a:lnTo>
                <a:lnTo>
                  <a:pt x="0" y="13090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81F202-0C7A-00BF-403B-7CBC1833A8AE}"/>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What is the digital divide?</a:t>
            </a:r>
          </a:p>
        </p:txBody>
      </p:sp>
      <p:sp>
        <p:nvSpPr>
          <p:cNvPr id="2" name="TextBox 2">
            <a:extLst>
              <a:ext uri="{C183D7F6-B498-43B3-948B-1728B52AA6E4}">
                <adec:decorative xmlns:adec="http://schemas.microsoft.com/office/drawing/2017/decorative" val="1"/>
              </a:ext>
            </a:extLst>
          </p:cNvPr>
          <p:cNvSpPr txBox="1"/>
          <p:nvPr/>
        </p:nvSpPr>
        <p:spPr>
          <a:xfrm>
            <a:off x="3192710" y="1632308"/>
            <a:ext cx="11902579" cy="1566544"/>
          </a:xfrm>
          <a:prstGeom prst="rect">
            <a:avLst/>
          </a:prstGeom>
        </p:spPr>
        <p:txBody>
          <a:bodyPr lIns="0" tIns="0" rIns="0" bIns="0" rtlCol="0" anchor="t">
            <a:spAutoFit/>
          </a:bodyPr>
          <a:lstStyle/>
          <a:p>
            <a:pPr algn="ctr">
              <a:lnSpc>
                <a:spcPts val="12880"/>
              </a:lnSpc>
            </a:pPr>
            <a:r>
              <a:rPr lang="en-US" sz="9200">
                <a:solidFill>
                  <a:srgbClr val="000000"/>
                </a:solidFill>
                <a:latin typeface="Krabuler"/>
              </a:rPr>
              <a:t>What is the Digital Divide?</a:t>
            </a:r>
          </a:p>
        </p:txBody>
      </p:sp>
      <p:sp>
        <p:nvSpPr>
          <p:cNvPr id="3" name="TextBox 3"/>
          <p:cNvSpPr txBox="1"/>
          <p:nvPr/>
        </p:nvSpPr>
        <p:spPr>
          <a:xfrm>
            <a:off x="1681162" y="3919855"/>
            <a:ext cx="14925675" cy="1780540"/>
          </a:xfrm>
          <a:prstGeom prst="rect">
            <a:avLst/>
          </a:prstGeom>
        </p:spPr>
        <p:txBody>
          <a:bodyPr lIns="0" tIns="0" rIns="0" bIns="0" rtlCol="0" anchor="t">
            <a:spAutoFit/>
          </a:bodyPr>
          <a:lstStyle/>
          <a:p>
            <a:pPr algn="ctr">
              <a:lnSpc>
                <a:spcPts val="4759"/>
              </a:lnSpc>
            </a:pPr>
            <a:r>
              <a:rPr lang="en-US" sz="3399">
                <a:solidFill>
                  <a:srgbClr val="000000"/>
                </a:solidFill>
                <a:latin typeface="Canva Sans"/>
              </a:rPr>
              <a:t>Term used to describe an individual, institution, or group of people’s lack of access to digital information and tools.</a:t>
            </a:r>
          </a:p>
          <a:p>
            <a:pPr algn="ctr">
              <a:lnSpc>
                <a:spcPts val="4759"/>
              </a:lnSpc>
            </a:pPr>
            <a:endParaRPr lang="en-US" sz="3399">
              <a:solidFill>
                <a:srgbClr val="000000"/>
              </a:solidFill>
              <a:latin typeface="Canv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5400000">
            <a:off x="6288608" y="849567"/>
            <a:ext cx="6927975" cy="8739418"/>
          </a:xfrm>
          <a:custGeom>
            <a:avLst/>
            <a:gdLst/>
            <a:ahLst/>
            <a:cxnLst/>
            <a:rect l="l" t="t" r="r" b="b"/>
            <a:pathLst>
              <a:path w="6927975" h="8739418">
                <a:moveTo>
                  <a:pt x="0" y="0"/>
                </a:moveTo>
                <a:lnTo>
                  <a:pt x="6927974" y="0"/>
                </a:lnTo>
                <a:lnTo>
                  <a:pt x="6927974" y="8739418"/>
                </a:lnTo>
                <a:lnTo>
                  <a:pt x="0" y="87394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C183D7F6-B498-43B3-948B-1728B52AA6E4}">
                <adec:decorative xmlns:adec="http://schemas.microsoft.com/office/drawing/2017/decorative" val="1"/>
              </a:ext>
            </a:extLst>
          </p:cNvPr>
          <p:cNvSpPr/>
          <p:nvPr/>
        </p:nvSpPr>
        <p:spPr>
          <a:xfrm>
            <a:off x="1028700" y="1028700"/>
            <a:ext cx="5676169" cy="4922787"/>
          </a:xfrm>
          <a:custGeom>
            <a:avLst/>
            <a:gdLst/>
            <a:ahLst/>
            <a:cxnLst/>
            <a:rect l="l" t="t" r="r" b="b"/>
            <a:pathLst>
              <a:path w="5676169" h="4922787">
                <a:moveTo>
                  <a:pt x="0" y="0"/>
                </a:moveTo>
                <a:lnTo>
                  <a:pt x="5676169" y="0"/>
                </a:lnTo>
                <a:lnTo>
                  <a:pt x="5676169" y="4922787"/>
                </a:lnTo>
                <a:lnTo>
                  <a:pt x="0" y="49227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itle 7">
            <a:extLst>
              <a:ext uri="{FF2B5EF4-FFF2-40B4-BE49-F238E27FC236}">
                <a16:creationId xmlns:a16="http://schemas.microsoft.com/office/drawing/2014/main" id="{1E5723E6-7850-4D5D-35DD-749BBC5D3737}"/>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What causes the digital divide?</a:t>
            </a:r>
          </a:p>
        </p:txBody>
      </p:sp>
      <p:sp>
        <p:nvSpPr>
          <p:cNvPr id="4" name="TextBox 4"/>
          <p:cNvSpPr txBox="1"/>
          <p:nvPr/>
        </p:nvSpPr>
        <p:spPr>
          <a:xfrm rot="-810814">
            <a:off x="2423606" y="1769270"/>
            <a:ext cx="4858092" cy="2909417"/>
          </a:xfrm>
          <a:prstGeom prst="rect">
            <a:avLst/>
          </a:prstGeom>
        </p:spPr>
        <p:txBody>
          <a:bodyPr lIns="0" tIns="0" rIns="0" bIns="0" rtlCol="0" anchor="t">
            <a:spAutoFit/>
          </a:bodyPr>
          <a:lstStyle/>
          <a:p>
            <a:pPr>
              <a:lnSpc>
                <a:spcPts val="11178"/>
              </a:lnSpc>
            </a:pPr>
            <a:r>
              <a:rPr lang="en-US" sz="11291" spc="248" dirty="0">
                <a:solidFill>
                  <a:srgbClr val="000000"/>
                </a:solidFill>
                <a:latin typeface="Krabuler"/>
              </a:rPr>
              <a:t>Due to...</a:t>
            </a:r>
          </a:p>
        </p:txBody>
      </p:sp>
      <p:sp>
        <p:nvSpPr>
          <p:cNvPr id="5" name="TextBox 5"/>
          <p:cNvSpPr txBox="1"/>
          <p:nvPr/>
        </p:nvSpPr>
        <p:spPr>
          <a:xfrm>
            <a:off x="6483345" y="2728016"/>
            <a:ext cx="7135263" cy="4915845"/>
          </a:xfrm>
          <a:prstGeom prst="rect">
            <a:avLst/>
          </a:prstGeom>
        </p:spPr>
        <p:txBody>
          <a:bodyPr lIns="0" tIns="0" rIns="0" bIns="0" rtlCol="0" anchor="t">
            <a:spAutoFit/>
          </a:bodyPr>
          <a:lstStyle/>
          <a:p>
            <a:pPr marL="1050501" lvl="1" indent="-525250">
              <a:lnSpc>
                <a:spcPts val="6471"/>
              </a:lnSpc>
              <a:buAutoNum type="arabicPeriod"/>
            </a:pPr>
            <a:r>
              <a:rPr lang="en-US" sz="4865" spc="107" dirty="0">
                <a:solidFill>
                  <a:srgbClr val="FFFFFF"/>
                </a:solidFill>
                <a:latin typeface="Krabuler"/>
              </a:rPr>
              <a:t>Race</a:t>
            </a:r>
          </a:p>
          <a:p>
            <a:pPr marL="1050501" lvl="1" indent="-525250">
              <a:lnSpc>
                <a:spcPts val="6471"/>
              </a:lnSpc>
              <a:buAutoNum type="arabicPeriod"/>
            </a:pPr>
            <a:r>
              <a:rPr lang="en-US" sz="4865" spc="107" dirty="0">
                <a:solidFill>
                  <a:srgbClr val="FFFFFF"/>
                </a:solidFill>
                <a:latin typeface="Krabuler"/>
              </a:rPr>
              <a:t>Gender</a:t>
            </a:r>
          </a:p>
          <a:p>
            <a:pPr marL="1050501" lvl="1" indent="-525250">
              <a:lnSpc>
                <a:spcPts val="6471"/>
              </a:lnSpc>
              <a:buAutoNum type="arabicPeriod"/>
            </a:pPr>
            <a:r>
              <a:rPr lang="en-US" sz="4865" spc="107" dirty="0">
                <a:solidFill>
                  <a:srgbClr val="FFFFFF"/>
                </a:solidFill>
                <a:latin typeface="Krabuler"/>
              </a:rPr>
              <a:t>Class</a:t>
            </a:r>
          </a:p>
          <a:p>
            <a:pPr marL="1050501" lvl="1" indent="-525250">
              <a:lnSpc>
                <a:spcPts val="6471"/>
              </a:lnSpc>
              <a:buAutoNum type="arabicPeriod"/>
            </a:pPr>
            <a:r>
              <a:rPr lang="en-US" sz="4865" spc="107" dirty="0">
                <a:solidFill>
                  <a:srgbClr val="FFFFFF"/>
                </a:solidFill>
                <a:latin typeface="Krabuler"/>
              </a:rPr>
              <a:t>Culture</a:t>
            </a:r>
          </a:p>
          <a:p>
            <a:pPr marL="1050501" lvl="1" indent="-525250">
              <a:lnSpc>
                <a:spcPts val="6471"/>
              </a:lnSpc>
              <a:buAutoNum type="arabicPeriod"/>
            </a:pPr>
            <a:r>
              <a:rPr lang="en-US" sz="4865" spc="107" dirty="0">
                <a:solidFill>
                  <a:srgbClr val="FFFFFF"/>
                </a:solidFill>
                <a:latin typeface="Krabuler"/>
              </a:rPr>
              <a:t>Geography (North/South Divide)</a:t>
            </a:r>
          </a:p>
        </p:txBody>
      </p:sp>
      <p:sp>
        <p:nvSpPr>
          <p:cNvPr id="6" name="Freeform 6">
            <a:extLst>
              <a:ext uri="{C183D7F6-B498-43B3-948B-1728B52AA6E4}">
                <adec:decorative xmlns:adec="http://schemas.microsoft.com/office/drawing/2017/decorative" val="1"/>
              </a:ext>
            </a:extLst>
          </p:cNvPr>
          <p:cNvSpPr/>
          <p:nvPr/>
        </p:nvSpPr>
        <p:spPr>
          <a:xfrm>
            <a:off x="9752595" y="-301411"/>
            <a:ext cx="12710840" cy="1756407"/>
          </a:xfrm>
          <a:custGeom>
            <a:avLst/>
            <a:gdLst/>
            <a:ahLst/>
            <a:cxnLst/>
            <a:rect l="l" t="t" r="r" b="b"/>
            <a:pathLst>
              <a:path w="12710840" h="1756407">
                <a:moveTo>
                  <a:pt x="0" y="0"/>
                </a:moveTo>
                <a:lnTo>
                  <a:pt x="12710840" y="0"/>
                </a:lnTo>
                <a:lnTo>
                  <a:pt x="12710840" y="1756407"/>
                </a:lnTo>
                <a:lnTo>
                  <a:pt x="0" y="17564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a:extLst>
              <a:ext uri="{C183D7F6-B498-43B3-948B-1728B52AA6E4}">
                <adec:decorative xmlns:adec="http://schemas.microsoft.com/office/drawing/2017/decorative" val="1"/>
              </a:ext>
            </a:extLst>
          </p:cNvPr>
          <p:cNvSpPr/>
          <p:nvPr/>
        </p:nvSpPr>
        <p:spPr>
          <a:xfrm rot="-10800000">
            <a:off x="-5599813" y="8633321"/>
            <a:ext cx="13959219" cy="1928910"/>
          </a:xfrm>
          <a:custGeom>
            <a:avLst/>
            <a:gdLst/>
            <a:ahLst/>
            <a:cxnLst/>
            <a:rect l="l" t="t" r="r" b="b"/>
            <a:pathLst>
              <a:path w="13959219" h="1928910">
                <a:moveTo>
                  <a:pt x="0" y="0"/>
                </a:moveTo>
                <a:lnTo>
                  <a:pt x="13959219" y="0"/>
                </a:lnTo>
                <a:lnTo>
                  <a:pt x="13959219" y="1928910"/>
                </a:lnTo>
                <a:lnTo>
                  <a:pt x="0" y="19289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10800000" flipH="1">
            <a:off x="7670131" y="8661831"/>
            <a:ext cx="12159733" cy="1680254"/>
          </a:xfrm>
          <a:custGeom>
            <a:avLst/>
            <a:gdLst/>
            <a:ahLst/>
            <a:cxnLst/>
            <a:rect l="l" t="t" r="r" b="b"/>
            <a:pathLst>
              <a:path w="12159733" h="1680254">
                <a:moveTo>
                  <a:pt x="12159733" y="0"/>
                </a:moveTo>
                <a:lnTo>
                  <a:pt x="0" y="0"/>
                </a:lnTo>
                <a:lnTo>
                  <a:pt x="0" y="1680254"/>
                </a:lnTo>
                <a:lnTo>
                  <a:pt x="12159733" y="1680254"/>
                </a:lnTo>
                <a:lnTo>
                  <a:pt x="1215973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C183D7F6-B498-43B3-948B-1728B52AA6E4}">
                <adec:decorative xmlns:adec="http://schemas.microsoft.com/office/drawing/2017/decorative" val="1"/>
              </a:ext>
            </a:extLst>
          </p:cNvPr>
          <p:cNvSpPr/>
          <p:nvPr/>
        </p:nvSpPr>
        <p:spPr>
          <a:xfrm flipH="1">
            <a:off x="-1972581" y="-143918"/>
            <a:ext cx="13032502" cy="1800855"/>
          </a:xfrm>
          <a:custGeom>
            <a:avLst/>
            <a:gdLst/>
            <a:ahLst/>
            <a:cxnLst/>
            <a:rect l="l" t="t" r="r" b="b"/>
            <a:pathLst>
              <a:path w="13032502" h="1800855">
                <a:moveTo>
                  <a:pt x="13032501" y="0"/>
                </a:moveTo>
                <a:lnTo>
                  <a:pt x="0" y="0"/>
                </a:lnTo>
                <a:lnTo>
                  <a:pt x="0" y="1800855"/>
                </a:lnTo>
                <a:lnTo>
                  <a:pt x="13032501" y="1800855"/>
                </a:lnTo>
                <a:lnTo>
                  <a:pt x="13032501"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a:extLst>
              <a:ext uri="{C183D7F6-B498-43B3-948B-1728B52AA6E4}">
                <adec:decorative xmlns:adec="http://schemas.microsoft.com/office/drawing/2017/decorative" val="1"/>
              </a:ext>
            </a:extLst>
          </p:cNvPr>
          <p:cNvGrpSpPr/>
          <p:nvPr/>
        </p:nvGrpSpPr>
        <p:grpSpPr>
          <a:xfrm>
            <a:off x="3074390" y="1314543"/>
            <a:ext cx="12148746" cy="7912169"/>
            <a:chOff x="0" y="0"/>
            <a:chExt cx="16549709" cy="10778404"/>
          </a:xfrm>
        </p:grpSpPr>
        <p:sp>
          <p:nvSpPr>
            <p:cNvPr id="5" name="Freeform 5"/>
            <p:cNvSpPr/>
            <p:nvPr/>
          </p:nvSpPr>
          <p:spPr>
            <a:xfrm>
              <a:off x="31750" y="31750"/>
              <a:ext cx="16486209" cy="10714903"/>
            </a:xfrm>
            <a:custGeom>
              <a:avLst/>
              <a:gdLst/>
              <a:ahLst/>
              <a:cxnLst/>
              <a:rect l="l" t="t" r="r" b="b"/>
              <a:pathLst>
                <a:path w="16486209" h="10714903">
                  <a:moveTo>
                    <a:pt x="16393499" y="10714903"/>
                  </a:moveTo>
                  <a:lnTo>
                    <a:pt x="92710" y="10714903"/>
                  </a:lnTo>
                  <a:cubicBezTo>
                    <a:pt x="41910" y="10714903"/>
                    <a:pt x="0" y="10672993"/>
                    <a:pt x="0" y="10622193"/>
                  </a:cubicBezTo>
                  <a:lnTo>
                    <a:pt x="0" y="92710"/>
                  </a:lnTo>
                  <a:cubicBezTo>
                    <a:pt x="0" y="41910"/>
                    <a:pt x="41910" y="0"/>
                    <a:pt x="92710" y="0"/>
                  </a:cubicBezTo>
                  <a:lnTo>
                    <a:pt x="16392229" y="0"/>
                  </a:lnTo>
                  <a:cubicBezTo>
                    <a:pt x="16443029" y="0"/>
                    <a:pt x="16484940" y="41910"/>
                    <a:pt x="16484940" y="92710"/>
                  </a:cubicBezTo>
                  <a:lnTo>
                    <a:pt x="16484940" y="10620924"/>
                  </a:lnTo>
                  <a:cubicBezTo>
                    <a:pt x="16486209" y="10672993"/>
                    <a:pt x="16444299" y="10714903"/>
                    <a:pt x="16393499" y="10714903"/>
                  </a:cubicBezTo>
                  <a:close/>
                </a:path>
              </a:pathLst>
            </a:custGeom>
            <a:solidFill>
              <a:srgbClr val="FBF7F1"/>
            </a:solidFill>
          </p:spPr>
        </p:sp>
        <p:sp>
          <p:nvSpPr>
            <p:cNvPr id="6" name="Freeform 6"/>
            <p:cNvSpPr/>
            <p:nvPr/>
          </p:nvSpPr>
          <p:spPr>
            <a:xfrm>
              <a:off x="0" y="0"/>
              <a:ext cx="16549709" cy="10778404"/>
            </a:xfrm>
            <a:custGeom>
              <a:avLst/>
              <a:gdLst/>
              <a:ahLst/>
              <a:cxnLst/>
              <a:rect l="l" t="t" r="r" b="b"/>
              <a:pathLst>
                <a:path w="16549709" h="10778404">
                  <a:moveTo>
                    <a:pt x="16425249" y="59690"/>
                  </a:moveTo>
                  <a:cubicBezTo>
                    <a:pt x="16460809" y="59690"/>
                    <a:pt x="16490018" y="88900"/>
                    <a:pt x="16490018" y="124460"/>
                  </a:cubicBezTo>
                  <a:lnTo>
                    <a:pt x="16490018" y="10653944"/>
                  </a:lnTo>
                  <a:cubicBezTo>
                    <a:pt x="16490018" y="10689504"/>
                    <a:pt x="16460809" y="10718714"/>
                    <a:pt x="16425249" y="10718714"/>
                  </a:cubicBezTo>
                  <a:lnTo>
                    <a:pt x="124460" y="10718714"/>
                  </a:lnTo>
                  <a:cubicBezTo>
                    <a:pt x="88900" y="10718714"/>
                    <a:pt x="59690" y="10689504"/>
                    <a:pt x="59690" y="10653944"/>
                  </a:cubicBezTo>
                  <a:lnTo>
                    <a:pt x="59690" y="124460"/>
                  </a:lnTo>
                  <a:cubicBezTo>
                    <a:pt x="59690" y="88900"/>
                    <a:pt x="88900" y="59690"/>
                    <a:pt x="124460" y="59690"/>
                  </a:cubicBezTo>
                  <a:lnTo>
                    <a:pt x="16425249" y="59690"/>
                  </a:lnTo>
                  <a:moveTo>
                    <a:pt x="16425249" y="0"/>
                  </a:moveTo>
                  <a:lnTo>
                    <a:pt x="124460" y="0"/>
                  </a:lnTo>
                  <a:cubicBezTo>
                    <a:pt x="55880" y="0"/>
                    <a:pt x="0" y="55880"/>
                    <a:pt x="0" y="124460"/>
                  </a:cubicBezTo>
                  <a:lnTo>
                    <a:pt x="0" y="10653944"/>
                  </a:lnTo>
                  <a:cubicBezTo>
                    <a:pt x="0" y="10722524"/>
                    <a:pt x="55880" y="10778404"/>
                    <a:pt x="124460" y="10778404"/>
                  </a:cubicBezTo>
                  <a:lnTo>
                    <a:pt x="16425249" y="10778404"/>
                  </a:lnTo>
                  <a:cubicBezTo>
                    <a:pt x="16493829" y="10778404"/>
                    <a:pt x="16549709" y="10722524"/>
                    <a:pt x="16549709" y="10653944"/>
                  </a:cubicBezTo>
                  <a:lnTo>
                    <a:pt x="16549709" y="124460"/>
                  </a:lnTo>
                  <a:cubicBezTo>
                    <a:pt x="16549709" y="55880"/>
                    <a:pt x="16493829" y="0"/>
                    <a:pt x="16425249" y="0"/>
                  </a:cubicBezTo>
                  <a:close/>
                </a:path>
              </a:pathLst>
            </a:custGeom>
            <a:solidFill>
              <a:srgbClr val="191919"/>
            </a:solidFill>
          </p:spPr>
        </p:sp>
      </p:grpSp>
      <p:sp>
        <p:nvSpPr>
          <p:cNvPr id="7" name="Freeform 7">
            <a:extLst>
              <a:ext uri="{C183D7F6-B498-43B3-948B-1728B52AA6E4}">
                <adec:decorative xmlns:adec="http://schemas.microsoft.com/office/drawing/2017/decorative" val="1"/>
              </a:ext>
            </a:extLst>
          </p:cNvPr>
          <p:cNvSpPr/>
          <p:nvPr/>
        </p:nvSpPr>
        <p:spPr>
          <a:xfrm rot="1508112">
            <a:off x="514679" y="1463528"/>
            <a:ext cx="2513769" cy="4114800"/>
          </a:xfrm>
          <a:custGeom>
            <a:avLst/>
            <a:gdLst/>
            <a:ahLst/>
            <a:cxnLst/>
            <a:rect l="l" t="t" r="r" b="b"/>
            <a:pathLst>
              <a:path w="2513769" h="4114800">
                <a:moveTo>
                  <a:pt x="0" y="0"/>
                </a:moveTo>
                <a:lnTo>
                  <a:pt x="2513769" y="0"/>
                </a:lnTo>
                <a:lnTo>
                  <a:pt x="25137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itle 9">
            <a:extLst>
              <a:ext uri="{FF2B5EF4-FFF2-40B4-BE49-F238E27FC236}">
                <a16:creationId xmlns:a16="http://schemas.microsoft.com/office/drawing/2014/main" id="{CF4D351B-6171-6D42-C039-4FDBC1B7386D}"/>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Why redefine it?</a:t>
            </a:r>
          </a:p>
        </p:txBody>
      </p:sp>
      <p:sp>
        <p:nvSpPr>
          <p:cNvPr id="9" name="TextBox 9"/>
          <p:cNvSpPr txBox="1"/>
          <p:nvPr/>
        </p:nvSpPr>
        <p:spPr>
          <a:xfrm>
            <a:off x="4097649" y="1904359"/>
            <a:ext cx="7800708" cy="717296"/>
          </a:xfrm>
          <a:prstGeom prst="rect">
            <a:avLst/>
          </a:prstGeom>
        </p:spPr>
        <p:txBody>
          <a:bodyPr lIns="0" tIns="0" rIns="0" bIns="0" rtlCol="0" anchor="t">
            <a:spAutoFit/>
          </a:bodyPr>
          <a:lstStyle/>
          <a:p>
            <a:pPr algn="just">
              <a:lnSpc>
                <a:spcPts val="5631"/>
              </a:lnSpc>
            </a:pPr>
            <a:r>
              <a:rPr lang="en-US" sz="4399" spc="-39" dirty="0">
                <a:solidFill>
                  <a:srgbClr val="000000"/>
                </a:solidFill>
                <a:latin typeface="Krabuler"/>
              </a:rPr>
              <a:t>Why redefine?</a:t>
            </a:r>
          </a:p>
        </p:txBody>
      </p:sp>
      <p:sp>
        <p:nvSpPr>
          <p:cNvPr id="8" name="TextBox 8"/>
          <p:cNvSpPr txBox="1"/>
          <p:nvPr/>
        </p:nvSpPr>
        <p:spPr>
          <a:xfrm>
            <a:off x="3693836" y="3127214"/>
            <a:ext cx="10909853" cy="5044720"/>
          </a:xfrm>
          <a:prstGeom prst="rect">
            <a:avLst/>
          </a:prstGeom>
        </p:spPr>
        <p:txBody>
          <a:bodyPr lIns="0" tIns="0" rIns="0" bIns="0" rtlCol="0" anchor="t">
            <a:spAutoFit/>
          </a:bodyPr>
          <a:lstStyle/>
          <a:p>
            <a:pPr>
              <a:lnSpc>
                <a:spcPts val="4003"/>
              </a:lnSpc>
            </a:pPr>
            <a:r>
              <a:rPr lang="en-US" sz="2943" dirty="0">
                <a:solidFill>
                  <a:srgbClr val="000000"/>
                </a:solidFill>
                <a:latin typeface="Handy Casual Bold"/>
              </a:rPr>
              <a:t>While we all deserve access to technology, the current definition of the Digital Divide ignores deeper </a:t>
            </a:r>
            <a:r>
              <a:rPr lang="en-US" sz="2943" dirty="0" err="1">
                <a:solidFill>
                  <a:srgbClr val="000000"/>
                </a:solidFill>
                <a:latin typeface="Handy Casual Bold"/>
              </a:rPr>
              <a:t>strucutral</a:t>
            </a:r>
            <a:r>
              <a:rPr lang="en-US" sz="2943" dirty="0">
                <a:solidFill>
                  <a:srgbClr val="000000"/>
                </a:solidFill>
                <a:latin typeface="Handy Casual Bold"/>
              </a:rPr>
              <a:t> </a:t>
            </a:r>
            <a:r>
              <a:rPr lang="en-US" sz="2943" dirty="0" err="1">
                <a:solidFill>
                  <a:srgbClr val="000000"/>
                </a:solidFill>
                <a:latin typeface="Handy Casual Bold"/>
              </a:rPr>
              <a:t>enqualities</a:t>
            </a:r>
            <a:r>
              <a:rPr lang="en-US" sz="2943" dirty="0">
                <a:solidFill>
                  <a:srgbClr val="000000"/>
                </a:solidFill>
                <a:latin typeface="Handy Casual Bold"/>
              </a:rPr>
              <a:t> and overlooks the need for digital literacy, tools and education to </a:t>
            </a:r>
            <a:r>
              <a:rPr lang="en-US" sz="2943" dirty="0" err="1">
                <a:solidFill>
                  <a:srgbClr val="000000"/>
                </a:solidFill>
                <a:latin typeface="Handy Casual Bold"/>
              </a:rPr>
              <a:t>proccess</a:t>
            </a:r>
            <a:r>
              <a:rPr lang="en-US" sz="2943" dirty="0">
                <a:solidFill>
                  <a:srgbClr val="000000"/>
                </a:solidFill>
                <a:latin typeface="Handy Casual Bold"/>
              </a:rPr>
              <a:t> information and a culture where everyone is safe and supported in those journeys.</a:t>
            </a:r>
          </a:p>
          <a:p>
            <a:pPr>
              <a:lnSpc>
                <a:spcPts val="4003"/>
              </a:lnSpc>
            </a:pPr>
            <a:endParaRPr lang="en-US" sz="2943" dirty="0">
              <a:solidFill>
                <a:srgbClr val="000000"/>
              </a:solidFill>
              <a:latin typeface="Handy Casual Bold"/>
            </a:endParaRPr>
          </a:p>
          <a:p>
            <a:pPr>
              <a:lnSpc>
                <a:spcPts val="4003"/>
              </a:lnSpc>
            </a:pPr>
            <a:endParaRPr lang="en-US" sz="2943" dirty="0">
              <a:solidFill>
                <a:srgbClr val="000000"/>
              </a:solidFill>
              <a:latin typeface="Handy Casual Bold"/>
            </a:endParaRPr>
          </a:p>
          <a:p>
            <a:pPr>
              <a:lnSpc>
                <a:spcPts val="4003"/>
              </a:lnSpc>
            </a:pPr>
            <a:endParaRPr lang="en-US" sz="2943" dirty="0">
              <a:solidFill>
                <a:srgbClr val="000000"/>
              </a:solidFill>
              <a:latin typeface="Handy Casual Bold"/>
            </a:endParaRPr>
          </a:p>
          <a:p>
            <a:pPr>
              <a:lnSpc>
                <a:spcPts val="4003"/>
              </a:lnSpc>
            </a:pPr>
            <a:r>
              <a:rPr lang="en-US" sz="2943" dirty="0">
                <a:solidFill>
                  <a:srgbClr val="000000"/>
                </a:solidFill>
                <a:latin typeface="Handy Casual Bold"/>
              </a:rPr>
              <a:t>The traditional definition of the digital divide fails to capture the depth of inequity and its consequences socially, economically, culturally, and academically for groups that are already traditionally </a:t>
            </a:r>
            <a:r>
              <a:rPr lang="en-US" sz="2943" dirty="0" err="1">
                <a:solidFill>
                  <a:srgbClr val="000000"/>
                </a:solidFill>
                <a:latin typeface="Handy Casual Bold"/>
              </a:rPr>
              <a:t>marginalised</a:t>
            </a:r>
            <a:r>
              <a:rPr lang="en-US" sz="2943" dirty="0">
                <a:solidFill>
                  <a:srgbClr val="000000"/>
                </a:solidFill>
                <a:latin typeface="Handy Casual Bold"/>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grpSp>
        <p:nvGrpSpPr>
          <p:cNvPr id="3" name="Group 3">
            <a:extLst>
              <a:ext uri="{C183D7F6-B498-43B3-948B-1728B52AA6E4}">
                <adec:decorative xmlns:adec="http://schemas.microsoft.com/office/drawing/2017/decorative" val="1"/>
              </a:ext>
            </a:extLst>
          </p:cNvPr>
          <p:cNvGrpSpPr/>
          <p:nvPr/>
        </p:nvGrpSpPr>
        <p:grpSpPr>
          <a:xfrm>
            <a:off x="2858221" y="3626623"/>
            <a:ext cx="12571558" cy="3459122"/>
            <a:chOff x="0" y="0"/>
            <a:chExt cx="16762078" cy="4612163"/>
          </a:xfrm>
        </p:grpSpPr>
        <p:sp>
          <p:nvSpPr>
            <p:cNvPr id="4" name="Freeform 4"/>
            <p:cNvSpPr/>
            <p:nvPr/>
          </p:nvSpPr>
          <p:spPr>
            <a:xfrm>
              <a:off x="0" y="57290"/>
              <a:ext cx="4554873" cy="4554873"/>
            </a:xfrm>
            <a:custGeom>
              <a:avLst/>
              <a:gdLst/>
              <a:ahLst/>
              <a:cxnLst/>
              <a:rect l="l" t="t" r="r" b="b"/>
              <a:pathLst>
                <a:path w="4554873" h="4554873">
                  <a:moveTo>
                    <a:pt x="0" y="0"/>
                  </a:moveTo>
                  <a:lnTo>
                    <a:pt x="4554873" y="0"/>
                  </a:lnTo>
                  <a:lnTo>
                    <a:pt x="4554873" y="4554873"/>
                  </a:lnTo>
                  <a:lnTo>
                    <a:pt x="0" y="45548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500212" y="1794177"/>
              <a:ext cx="3554448" cy="1014425"/>
            </a:xfrm>
            <a:prstGeom prst="rect">
              <a:avLst/>
            </a:prstGeom>
          </p:spPr>
          <p:txBody>
            <a:bodyPr lIns="0" tIns="0" rIns="0" bIns="0" rtlCol="0" anchor="t">
              <a:spAutoFit/>
            </a:bodyPr>
            <a:lstStyle/>
            <a:p>
              <a:pPr>
                <a:lnSpc>
                  <a:spcPts val="6314"/>
                </a:lnSpc>
              </a:pPr>
              <a:r>
                <a:rPr lang="en-US" sz="4783">
                  <a:solidFill>
                    <a:srgbClr val="231F20"/>
                  </a:solidFill>
                  <a:latin typeface="Handy Casual Bold"/>
                </a:rPr>
                <a:t>Gender Divide</a:t>
              </a:r>
            </a:p>
          </p:txBody>
        </p:sp>
        <p:sp>
          <p:nvSpPr>
            <p:cNvPr id="6" name="Freeform 6"/>
            <p:cNvSpPr/>
            <p:nvPr/>
          </p:nvSpPr>
          <p:spPr>
            <a:xfrm>
              <a:off x="6031671" y="142310"/>
              <a:ext cx="4469853" cy="4469853"/>
            </a:xfrm>
            <a:custGeom>
              <a:avLst/>
              <a:gdLst/>
              <a:ahLst/>
              <a:cxnLst/>
              <a:rect l="l" t="t" r="r" b="b"/>
              <a:pathLst>
                <a:path w="4469853" h="4469853">
                  <a:moveTo>
                    <a:pt x="0" y="0"/>
                  </a:moveTo>
                  <a:lnTo>
                    <a:pt x="4469853" y="0"/>
                  </a:lnTo>
                  <a:lnTo>
                    <a:pt x="4469853" y="4469853"/>
                  </a:lnTo>
                  <a:lnTo>
                    <a:pt x="0" y="44698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6343126" y="1297979"/>
              <a:ext cx="3846943" cy="2091839"/>
            </a:xfrm>
            <a:prstGeom prst="rect">
              <a:avLst/>
            </a:prstGeom>
          </p:spPr>
          <p:txBody>
            <a:bodyPr lIns="0" tIns="0" rIns="0" bIns="0" rtlCol="0" anchor="t">
              <a:spAutoFit/>
            </a:bodyPr>
            <a:lstStyle/>
            <a:p>
              <a:pPr>
                <a:lnSpc>
                  <a:spcPts val="6417"/>
                </a:lnSpc>
              </a:pPr>
              <a:r>
                <a:rPr lang="en-US" sz="4861">
                  <a:solidFill>
                    <a:srgbClr val="231F20"/>
                  </a:solidFill>
                  <a:latin typeface="Handy Casual Bold"/>
                </a:rPr>
                <a:t>A Hostile Digital World</a:t>
              </a:r>
            </a:p>
          </p:txBody>
        </p:sp>
        <p:sp>
          <p:nvSpPr>
            <p:cNvPr id="8" name="Freeform 8"/>
            <p:cNvSpPr/>
            <p:nvPr/>
          </p:nvSpPr>
          <p:spPr>
            <a:xfrm>
              <a:off x="12292224" y="0"/>
              <a:ext cx="4469853" cy="4469853"/>
            </a:xfrm>
            <a:custGeom>
              <a:avLst/>
              <a:gdLst/>
              <a:ahLst/>
              <a:cxnLst/>
              <a:rect l="l" t="t" r="r" b="b"/>
              <a:pathLst>
                <a:path w="4469853" h="4469853">
                  <a:moveTo>
                    <a:pt x="0" y="0"/>
                  </a:moveTo>
                  <a:lnTo>
                    <a:pt x="4469854" y="0"/>
                  </a:lnTo>
                  <a:lnTo>
                    <a:pt x="4469854" y="4469853"/>
                  </a:lnTo>
                  <a:lnTo>
                    <a:pt x="0" y="44698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12787524" y="766991"/>
              <a:ext cx="3846943" cy="3153815"/>
            </a:xfrm>
            <a:prstGeom prst="rect">
              <a:avLst/>
            </a:prstGeom>
          </p:spPr>
          <p:txBody>
            <a:bodyPr lIns="0" tIns="0" rIns="0" bIns="0" rtlCol="0" anchor="t">
              <a:spAutoFit/>
            </a:bodyPr>
            <a:lstStyle/>
            <a:p>
              <a:pPr>
                <a:lnSpc>
                  <a:spcPts val="6417"/>
                </a:lnSpc>
              </a:pPr>
              <a:r>
                <a:rPr lang="en-US" sz="4861">
                  <a:solidFill>
                    <a:srgbClr val="231F20"/>
                  </a:solidFill>
                  <a:latin typeface="Handy Casual Bold"/>
                </a:rPr>
                <a:t>The Divide during the Pandemic</a:t>
              </a:r>
            </a:p>
          </p:txBody>
        </p:sp>
      </p:grpSp>
      <p:sp>
        <p:nvSpPr>
          <p:cNvPr id="11" name="Title 10">
            <a:extLst>
              <a:ext uri="{FF2B5EF4-FFF2-40B4-BE49-F238E27FC236}">
                <a16:creationId xmlns:a16="http://schemas.microsoft.com/office/drawing/2014/main" id="{33780A15-8F15-DB12-5448-770744D634C2}"/>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Key factors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074390" y="1314543"/>
            <a:ext cx="12148746" cy="7912169"/>
            <a:chOff x="0" y="0"/>
            <a:chExt cx="16549709" cy="10778404"/>
          </a:xfrm>
        </p:grpSpPr>
        <p:sp>
          <p:nvSpPr>
            <p:cNvPr id="3" name="Freeform 3"/>
            <p:cNvSpPr/>
            <p:nvPr/>
          </p:nvSpPr>
          <p:spPr>
            <a:xfrm>
              <a:off x="31750" y="31750"/>
              <a:ext cx="16486209" cy="10714903"/>
            </a:xfrm>
            <a:custGeom>
              <a:avLst/>
              <a:gdLst/>
              <a:ahLst/>
              <a:cxnLst/>
              <a:rect l="l" t="t" r="r" b="b"/>
              <a:pathLst>
                <a:path w="16486209" h="10714903">
                  <a:moveTo>
                    <a:pt x="16393499" y="10714903"/>
                  </a:moveTo>
                  <a:lnTo>
                    <a:pt x="92710" y="10714903"/>
                  </a:lnTo>
                  <a:cubicBezTo>
                    <a:pt x="41910" y="10714903"/>
                    <a:pt x="0" y="10672993"/>
                    <a:pt x="0" y="10622193"/>
                  </a:cubicBezTo>
                  <a:lnTo>
                    <a:pt x="0" y="92710"/>
                  </a:lnTo>
                  <a:cubicBezTo>
                    <a:pt x="0" y="41910"/>
                    <a:pt x="41910" y="0"/>
                    <a:pt x="92710" y="0"/>
                  </a:cubicBezTo>
                  <a:lnTo>
                    <a:pt x="16392229" y="0"/>
                  </a:lnTo>
                  <a:cubicBezTo>
                    <a:pt x="16443029" y="0"/>
                    <a:pt x="16484940" y="41910"/>
                    <a:pt x="16484940" y="92710"/>
                  </a:cubicBezTo>
                  <a:lnTo>
                    <a:pt x="16484940" y="10620924"/>
                  </a:lnTo>
                  <a:cubicBezTo>
                    <a:pt x="16486209" y="10672993"/>
                    <a:pt x="16444299" y="10714903"/>
                    <a:pt x="16393499" y="10714903"/>
                  </a:cubicBezTo>
                  <a:close/>
                </a:path>
              </a:pathLst>
            </a:custGeom>
            <a:solidFill>
              <a:srgbClr val="FBF7F1"/>
            </a:solidFill>
          </p:spPr>
        </p:sp>
        <p:sp>
          <p:nvSpPr>
            <p:cNvPr id="4" name="Freeform 4"/>
            <p:cNvSpPr/>
            <p:nvPr/>
          </p:nvSpPr>
          <p:spPr>
            <a:xfrm>
              <a:off x="0" y="0"/>
              <a:ext cx="16549709" cy="10778404"/>
            </a:xfrm>
            <a:custGeom>
              <a:avLst/>
              <a:gdLst/>
              <a:ahLst/>
              <a:cxnLst/>
              <a:rect l="l" t="t" r="r" b="b"/>
              <a:pathLst>
                <a:path w="16549709" h="10778404">
                  <a:moveTo>
                    <a:pt x="16425249" y="59690"/>
                  </a:moveTo>
                  <a:cubicBezTo>
                    <a:pt x="16460809" y="59690"/>
                    <a:pt x="16490018" y="88900"/>
                    <a:pt x="16490018" y="124460"/>
                  </a:cubicBezTo>
                  <a:lnTo>
                    <a:pt x="16490018" y="10653944"/>
                  </a:lnTo>
                  <a:cubicBezTo>
                    <a:pt x="16490018" y="10689504"/>
                    <a:pt x="16460809" y="10718714"/>
                    <a:pt x="16425249" y="10718714"/>
                  </a:cubicBezTo>
                  <a:lnTo>
                    <a:pt x="124460" y="10718714"/>
                  </a:lnTo>
                  <a:cubicBezTo>
                    <a:pt x="88900" y="10718714"/>
                    <a:pt x="59690" y="10689504"/>
                    <a:pt x="59690" y="10653944"/>
                  </a:cubicBezTo>
                  <a:lnTo>
                    <a:pt x="59690" y="124460"/>
                  </a:lnTo>
                  <a:cubicBezTo>
                    <a:pt x="59690" y="88900"/>
                    <a:pt x="88900" y="59690"/>
                    <a:pt x="124460" y="59690"/>
                  </a:cubicBezTo>
                  <a:lnTo>
                    <a:pt x="16425249" y="59690"/>
                  </a:lnTo>
                  <a:moveTo>
                    <a:pt x="16425249" y="0"/>
                  </a:moveTo>
                  <a:lnTo>
                    <a:pt x="124460" y="0"/>
                  </a:lnTo>
                  <a:cubicBezTo>
                    <a:pt x="55880" y="0"/>
                    <a:pt x="0" y="55880"/>
                    <a:pt x="0" y="124460"/>
                  </a:cubicBezTo>
                  <a:lnTo>
                    <a:pt x="0" y="10653944"/>
                  </a:lnTo>
                  <a:cubicBezTo>
                    <a:pt x="0" y="10722524"/>
                    <a:pt x="55880" y="10778404"/>
                    <a:pt x="124460" y="10778404"/>
                  </a:cubicBezTo>
                  <a:lnTo>
                    <a:pt x="16425249" y="10778404"/>
                  </a:lnTo>
                  <a:cubicBezTo>
                    <a:pt x="16493829" y="10778404"/>
                    <a:pt x="16549709" y="10722524"/>
                    <a:pt x="16549709" y="10653944"/>
                  </a:cubicBezTo>
                  <a:lnTo>
                    <a:pt x="16549709" y="124460"/>
                  </a:lnTo>
                  <a:cubicBezTo>
                    <a:pt x="16549709" y="55880"/>
                    <a:pt x="16493829" y="0"/>
                    <a:pt x="16425249" y="0"/>
                  </a:cubicBezTo>
                  <a:close/>
                </a:path>
              </a:pathLst>
            </a:custGeom>
            <a:solidFill>
              <a:srgbClr val="E6BFE1"/>
            </a:solidFill>
          </p:spPr>
        </p:sp>
      </p:grpSp>
      <p:sp>
        <p:nvSpPr>
          <p:cNvPr id="5" name="Freeform 5">
            <a:extLst>
              <a:ext uri="{C183D7F6-B498-43B3-948B-1728B52AA6E4}">
                <adec:decorative xmlns:adec="http://schemas.microsoft.com/office/drawing/2017/decorative" val="1"/>
              </a:ext>
            </a:extLst>
          </p:cNvPr>
          <p:cNvSpPr/>
          <p:nvPr/>
        </p:nvSpPr>
        <p:spPr>
          <a:xfrm rot="2700000">
            <a:off x="291297" y="2402672"/>
            <a:ext cx="3115505" cy="5099785"/>
          </a:xfrm>
          <a:custGeom>
            <a:avLst/>
            <a:gdLst/>
            <a:ahLst/>
            <a:cxnLst/>
            <a:rect l="l" t="t" r="r" b="b"/>
            <a:pathLst>
              <a:path w="3115505" h="5099785">
                <a:moveTo>
                  <a:pt x="0" y="0"/>
                </a:moveTo>
                <a:lnTo>
                  <a:pt x="3115505" y="0"/>
                </a:lnTo>
                <a:lnTo>
                  <a:pt x="3115505" y="5099786"/>
                </a:lnTo>
                <a:lnTo>
                  <a:pt x="0" y="50997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a:extLst>
              <a:ext uri="{C183D7F6-B498-43B3-948B-1728B52AA6E4}">
                <adec:decorative xmlns:adec="http://schemas.microsoft.com/office/drawing/2017/decorative" val="1"/>
              </a:ext>
            </a:extLst>
          </p:cNvPr>
          <p:cNvSpPr/>
          <p:nvPr/>
        </p:nvSpPr>
        <p:spPr>
          <a:xfrm>
            <a:off x="409451" y="8081120"/>
            <a:ext cx="4302249" cy="2205880"/>
          </a:xfrm>
          <a:custGeom>
            <a:avLst/>
            <a:gdLst/>
            <a:ahLst/>
            <a:cxnLst/>
            <a:rect l="l" t="t" r="r" b="b"/>
            <a:pathLst>
              <a:path w="4302249" h="2205880">
                <a:moveTo>
                  <a:pt x="0" y="0"/>
                </a:moveTo>
                <a:lnTo>
                  <a:pt x="4302249" y="0"/>
                </a:lnTo>
                <a:lnTo>
                  <a:pt x="4302249" y="2205880"/>
                </a:lnTo>
                <a:lnTo>
                  <a:pt x="0" y="22058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a:extLst>
              <a:ext uri="{C183D7F6-B498-43B3-948B-1728B52AA6E4}">
                <adec:decorative xmlns:adec="http://schemas.microsoft.com/office/drawing/2017/decorative" val="1"/>
              </a:ext>
            </a:extLst>
          </p:cNvPr>
          <p:cNvSpPr/>
          <p:nvPr/>
        </p:nvSpPr>
        <p:spPr>
          <a:xfrm rot="2243635">
            <a:off x="13683047" y="4959979"/>
            <a:ext cx="5318331" cy="7677381"/>
          </a:xfrm>
          <a:custGeom>
            <a:avLst/>
            <a:gdLst/>
            <a:ahLst/>
            <a:cxnLst/>
            <a:rect l="l" t="t" r="r" b="b"/>
            <a:pathLst>
              <a:path w="5318331" h="7677381">
                <a:moveTo>
                  <a:pt x="0" y="0"/>
                </a:moveTo>
                <a:lnTo>
                  <a:pt x="5318331" y="0"/>
                </a:lnTo>
                <a:lnTo>
                  <a:pt x="5318331" y="7677381"/>
                </a:lnTo>
                <a:lnTo>
                  <a:pt x="0" y="76773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itle 8">
            <a:extLst>
              <a:ext uri="{FF2B5EF4-FFF2-40B4-BE49-F238E27FC236}">
                <a16:creationId xmlns:a16="http://schemas.microsoft.com/office/drawing/2014/main" id="{A62A9759-9494-053C-D5B7-64691A58BCC7}"/>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The Gender Divide</a:t>
            </a:r>
          </a:p>
        </p:txBody>
      </p:sp>
      <p:sp>
        <p:nvSpPr>
          <p:cNvPr id="8" name="TextBox 8">
            <a:extLst>
              <a:ext uri="{C183D7F6-B498-43B3-948B-1728B52AA6E4}">
                <adec:decorative xmlns:adec="http://schemas.microsoft.com/office/drawing/2017/decorative" val="1"/>
              </a:ext>
            </a:extLst>
          </p:cNvPr>
          <p:cNvSpPr txBox="1"/>
          <p:nvPr/>
        </p:nvSpPr>
        <p:spPr>
          <a:xfrm>
            <a:off x="5631609" y="3473303"/>
            <a:ext cx="11627691" cy="1045833"/>
          </a:xfrm>
          <a:prstGeom prst="rect">
            <a:avLst/>
          </a:prstGeom>
        </p:spPr>
        <p:txBody>
          <a:bodyPr lIns="0" tIns="0" rIns="0" bIns="0" rtlCol="0" anchor="t">
            <a:spAutoFit/>
          </a:bodyPr>
          <a:lstStyle/>
          <a:p>
            <a:pPr algn="just">
              <a:lnSpc>
                <a:spcPts val="8394"/>
              </a:lnSpc>
            </a:pPr>
            <a:r>
              <a:rPr lang="en-US" sz="6558" spc="-59">
                <a:solidFill>
                  <a:srgbClr val="000000"/>
                </a:solidFill>
                <a:latin typeface="Krabuler Bold"/>
              </a:rPr>
              <a:t>The Gender Divide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5400000">
            <a:off x="4945506" y="-886576"/>
            <a:ext cx="9560412" cy="12060152"/>
          </a:xfrm>
          <a:custGeom>
            <a:avLst/>
            <a:gdLst/>
            <a:ahLst/>
            <a:cxnLst/>
            <a:rect l="l" t="t" r="r" b="b"/>
            <a:pathLst>
              <a:path w="9560412" h="12060152">
                <a:moveTo>
                  <a:pt x="0" y="0"/>
                </a:moveTo>
                <a:lnTo>
                  <a:pt x="9560412" y="0"/>
                </a:lnTo>
                <a:lnTo>
                  <a:pt x="9560412" y="12060152"/>
                </a:lnTo>
                <a:lnTo>
                  <a:pt x="0" y="120601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itle 6">
            <a:extLst>
              <a:ext uri="{FF2B5EF4-FFF2-40B4-BE49-F238E27FC236}">
                <a16:creationId xmlns:a16="http://schemas.microsoft.com/office/drawing/2014/main" id="{4E8905DD-CBDA-9804-50E8-93C0C9E2FF4A}"/>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A hostile digital world</a:t>
            </a:r>
          </a:p>
        </p:txBody>
      </p:sp>
      <p:grpSp>
        <p:nvGrpSpPr>
          <p:cNvPr id="3" name="Group 3" descr="Not a safe space">
            <a:extLst>
              <a:ext uri="{C183D7F6-B498-43B3-948B-1728B52AA6E4}">
                <adec:decorative xmlns:adec="http://schemas.microsoft.com/office/drawing/2017/decorative" val="0"/>
              </a:ext>
            </a:extLst>
          </p:cNvPr>
          <p:cNvGrpSpPr/>
          <p:nvPr/>
        </p:nvGrpSpPr>
        <p:grpSpPr>
          <a:xfrm>
            <a:off x="0" y="0"/>
            <a:ext cx="5676169" cy="4922787"/>
            <a:chOff x="0" y="0"/>
            <a:chExt cx="7568226" cy="6563716"/>
          </a:xfrm>
        </p:grpSpPr>
        <p:sp>
          <p:nvSpPr>
            <p:cNvPr id="4" name="Freeform 4"/>
            <p:cNvSpPr/>
            <p:nvPr/>
          </p:nvSpPr>
          <p:spPr>
            <a:xfrm>
              <a:off x="0" y="0"/>
              <a:ext cx="7568226" cy="6563716"/>
            </a:xfrm>
            <a:custGeom>
              <a:avLst/>
              <a:gdLst/>
              <a:ahLst/>
              <a:cxnLst/>
              <a:rect l="l" t="t" r="r" b="b"/>
              <a:pathLst>
                <a:path w="7568226" h="6563716">
                  <a:moveTo>
                    <a:pt x="0" y="0"/>
                  </a:moveTo>
                  <a:lnTo>
                    <a:pt x="7568226" y="0"/>
                  </a:lnTo>
                  <a:lnTo>
                    <a:pt x="7568226" y="6563716"/>
                  </a:lnTo>
                  <a:lnTo>
                    <a:pt x="0" y="65637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rot="-810814">
              <a:off x="1942495" y="1332006"/>
              <a:ext cx="4472652" cy="4038916"/>
            </a:xfrm>
            <a:prstGeom prst="rect">
              <a:avLst/>
            </a:prstGeom>
          </p:spPr>
          <p:txBody>
            <a:bodyPr lIns="0" tIns="0" rIns="0" bIns="0" rtlCol="0" anchor="t">
              <a:spAutoFit/>
            </a:bodyPr>
            <a:lstStyle/>
            <a:p>
              <a:pPr>
                <a:lnSpc>
                  <a:spcPts val="7718"/>
                </a:lnSpc>
              </a:pPr>
              <a:r>
                <a:rPr lang="en-US" sz="7796" spc="171" dirty="0">
                  <a:solidFill>
                    <a:srgbClr val="000000"/>
                  </a:solidFill>
                  <a:latin typeface="Krabuler"/>
                </a:rPr>
                <a:t>Not a </a:t>
              </a:r>
            </a:p>
            <a:p>
              <a:pPr>
                <a:lnSpc>
                  <a:spcPts val="7718"/>
                </a:lnSpc>
              </a:pPr>
              <a:r>
                <a:rPr lang="en-US" sz="7796" spc="171" dirty="0">
                  <a:solidFill>
                    <a:srgbClr val="000000"/>
                  </a:solidFill>
                  <a:latin typeface="Krabuler"/>
                </a:rPr>
                <a:t>Safe Space</a:t>
              </a:r>
            </a:p>
          </p:txBody>
        </p:sp>
      </p:grpSp>
      <p:sp>
        <p:nvSpPr>
          <p:cNvPr id="6" name="TextBox 6"/>
          <p:cNvSpPr txBox="1"/>
          <p:nvPr/>
        </p:nvSpPr>
        <p:spPr>
          <a:xfrm>
            <a:off x="3702314" y="4373769"/>
            <a:ext cx="10883372" cy="2124755"/>
          </a:xfrm>
          <a:prstGeom prst="rect">
            <a:avLst/>
          </a:prstGeom>
        </p:spPr>
        <p:txBody>
          <a:bodyPr lIns="0" tIns="0" rIns="0" bIns="0" rtlCol="0" anchor="t">
            <a:spAutoFit/>
          </a:bodyPr>
          <a:lstStyle/>
          <a:p>
            <a:pPr algn="ctr">
              <a:lnSpc>
                <a:spcPts val="5689"/>
              </a:lnSpc>
            </a:pPr>
            <a:r>
              <a:rPr lang="en-US" sz="4063">
                <a:solidFill>
                  <a:srgbClr val="000000"/>
                </a:solidFill>
                <a:latin typeface="Krabuler"/>
              </a:rPr>
              <a:t> we must expand the idea of access to demand access of a non-hostile and inclusive digital world</a:t>
            </a:r>
          </a:p>
          <a:p>
            <a:pPr algn="ctr">
              <a:lnSpc>
                <a:spcPts val="5689"/>
              </a:lnSpc>
            </a:pPr>
            <a:endParaRPr lang="en-US" sz="4063">
              <a:solidFill>
                <a:srgbClr val="000000"/>
              </a:solidFill>
              <a:latin typeface="Krabul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10800000" flipH="1">
            <a:off x="7670131" y="8661831"/>
            <a:ext cx="12159733" cy="1680254"/>
          </a:xfrm>
          <a:custGeom>
            <a:avLst/>
            <a:gdLst/>
            <a:ahLst/>
            <a:cxnLst/>
            <a:rect l="l" t="t" r="r" b="b"/>
            <a:pathLst>
              <a:path w="12159733" h="1680254">
                <a:moveTo>
                  <a:pt x="12159733" y="0"/>
                </a:moveTo>
                <a:lnTo>
                  <a:pt x="0" y="0"/>
                </a:lnTo>
                <a:lnTo>
                  <a:pt x="0" y="1680254"/>
                </a:lnTo>
                <a:lnTo>
                  <a:pt x="12159733" y="1680254"/>
                </a:lnTo>
                <a:lnTo>
                  <a:pt x="1215973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C183D7F6-B498-43B3-948B-1728B52AA6E4}">
                <adec:decorative xmlns:adec="http://schemas.microsoft.com/office/drawing/2017/decorative" val="1"/>
              </a:ext>
            </a:extLst>
          </p:cNvPr>
          <p:cNvSpPr/>
          <p:nvPr/>
        </p:nvSpPr>
        <p:spPr>
          <a:xfrm flipH="1">
            <a:off x="-1972581" y="-143918"/>
            <a:ext cx="13032502" cy="1800855"/>
          </a:xfrm>
          <a:custGeom>
            <a:avLst/>
            <a:gdLst/>
            <a:ahLst/>
            <a:cxnLst/>
            <a:rect l="l" t="t" r="r" b="b"/>
            <a:pathLst>
              <a:path w="13032502" h="1800855">
                <a:moveTo>
                  <a:pt x="13032501" y="0"/>
                </a:moveTo>
                <a:lnTo>
                  <a:pt x="0" y="0"/>
                </a:lnTo>
                <a:lnTo>
                  <a:pt x="0" y="1800855"/>
                </a:lnTo>
                <a:lnTo>
                  <a:pt x="13032501" y="1800855"/>
                </a:lnTo>
                <a:lnTo>
                  <a:pt x="13032501"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a:extLst>
              <a:ext uri="{C183D7F6-B498-43B3-948B-1728B52AA6E4}">
                <adec:decorative xmlns:adec="http://schemas.microsoft.com/office/drawing/2017/decorative" val="1"/>
              </a:ext>
            </a:extLst>
          </p:cNvPr>
          <p:cNvGrpSpPr/>
          <p:nvPr/>
        </p:nvGrpSpPr>
        <p:grpSpPr>
          <a:xfrm>
            <a:off x="3074390" y="1314543"/>
            <a:ext cx="12148746" cy="7912169"/>
            <a:chOff x="0" y="0"/>
            <a:chExt cx="16549709" cy="10778404"/>
          </a:xfrm>
        </p:grpSpPr>
        <p:sp>
          <p:nvSpPr>
            <p:cNvPr id="5" name="Freeform 5"/>
            <p:cNvSpPr/>
            <p:nvPr/>
          </p:nvSpPr>
          <p:spPr>
            <a:xfrm>
              <a:off x="31750" y="31750"/>
              <a:ext cx="16486209" cy="10714903"/>
            </a:xfrm>
            <a:custGeom>
              <a:avLst/>
              <a:gdLst/>
              <a:ahLst/>
              <a:cxnLst/>
              <a:rect l="l" t="t" r="r" b="b"/>
              <a:pathLst>
                <a:path w="16486209" h="10714903">
                  <a:moveTo>
                    <a:pt x="16393499" y="10714903"/>
                  </a:moveTo>
                  <a:lnTo>
                    <a:pt x="92710" y="10714903"/>
                  </a:lnTo>
                  <a:cubicBezTo>
                    <a:pt x="41910" y="10714903"/>
                    <a:pt x="0" y="10672993"/>
                    <a:pt x="0" y="10622193"/>
                  </a:cubicBezTo>
                  <a:lnTo>
                    <a:pt x="0" y="92710"/>
                  </a:lnTo>
                  <a:cubicBezTo>
                    <a:pt x="0" y="41910"/>
                    <a:pt x="41910" y="0"/>
                    <a:pt x="92710" y="0"/>
                  </a:cubicBezTo>
                  <a:lnTo>
                    <a:pt x="16392229" y="0"/>
                  </a:lnTo>
                  <a:cubicBezTo>
                    <a:pt x="16443029" y="0"/>
                    <a:pt x="16484940" y="41910"/>
                    <a:pt x="16484940" y="92710"/>
                  </a:cubicBezTo>
                  <a:lnTo>
                    <a:pt x="16484940" y="10620924"/>
                  </a:lnTo>
                  <a:cubicBezTo>
                    <a:pt x="16486209" y="10672993"/>
                    <a:pt x="16444299" y="10714903"/>
                    <a:pt x="16393499" y="10714903"/>
                  </a:cubicBezTo>
                  <a:close/>
                </a:path>
              </a:pathLst>
            </a:custGeom>
            <a:solidFill>
              <a:srgbClr val="FBF7F1"/>
            </a:solidFill>
          </p:spPr>
        </p:sp>
        <p:sp>
          <p:nvSpPr>
            <p:cNvPr id="6" name="Freeform 6"/>
            <p:cNvSpPr/>
            <p:nvPr/>
          </p:nvSpPr>
          <p:spPr>
            <a:xfrm>
              <a:off x="0" y="0"/>
              <a:ext cx="16549709" cy="10778404"/>
            </a:xfrm>
            <a:custGeom>
              <a:avLst/>
              <a:gdLst/>
              <a:ahLst/>
              <a:cxnLst/>
              <a:rect l="l" t="t" r="r" b="b"/>
              <a:pathLst>
                <a:path w="16549709" h="10778404">
                  <a:moveTo>
                    <a:pt x="16425249" y="59690"/>
                  </a:moveTo>
                  <a:cubicBezTo>
                    <a:pt x="16460809" y="59690"/>
                    <a:pt x="16490018" y="88900"/>
                    <a:pt x="16490018" y="124460"/>
                  </a:cubicBezTo>
                  <a:lnTo>
                    <a:pt x="16490018" y="10653944"/>
                  </a:lnTo>
                  <a:cubicBezTo>
                    <a:pt x="16490018" y="10689504"/>
                    <a:pt x="16460809" y="10718714"/>
                    <a:pt x="16425249" y="10718714"/>
                  </a:cubicBezTo>
                  <a:lnTo>
                    <a:pt x="124460" y="10718714"/>
                  </a:lnTo>
                  <a:cubicBezTo>
                    <a:pt x="88900" y="10718714"/>
                    <a:pt x="59690" y="10689504"/>
                    <a:pt x="59690" y="10653944"/>
                  </a:cubicBezTo>
                  <a:lnTo>
                    <a:pt x="59690" y="124460"/>
                  </a:lnTo>
                  <a:cubicBezTo>
                    <a:pt x="59690" y="88900"/>
                    <a:pt x="88900" y="59690"/>
                    <a:pt x="124460" y="59690"/>
                  </a:cubicBezTo>
                  <a:lnTo>
                    <a:pt x="16425249" y="59690"/>
                  </a:lnTo>
                  <a:moveTo>
                    <a:pt x="16425249" y="0"/>
                  </a:moveTo>
                  <a:lnTo>
                    <a:pt x="124460" y="0"/>
                  </a:lnTo>
                  <a:cubicBezTo>
                    <a:pt x="55880" y="0"/>
                    <a:pt x="0" y="55880"/>
                    <a:pt x="0" y="124460"/>
                  </a:cubicBezTo>
                  <a:lnTo>
                    <a:pt x="0" y="10653944"/>
                  </a:lnTo>
                  <a:cubicBezTo>
                    <a:pt x="0" y="10722524"/>
                    <a:pt x="55880" y="10778404"/>
                    <a:pt x="124460" y="10778404"/>
                  </a:cubicBezTo>
                  <a:lnTo>
                    <a:pt x="16425249" y="10778404"/>
                  </a:lnTo>
                  <a:cubicBezTo>
                    <a:pt x="16493829" y="10778404"/>
                    <a:pt x="16549709" y="10722524"/>
                    <a:pt x="16549709" y="10653944"/>
                  </a:cubicBezTo>
                  <a:lnTo>
                    <a:pt x="16549709" y="124460"/>
                  </a:lnTo>
                  <a:cubicBezTo>
                    <a:pt x="16549709" y="55880"/>
                    <a:pt x="16493829" y="0"/>
                    <a:pt x="16425249" y="0"/>
                  </a:cubicBezTo>
                  <a:close/>
                </a:path>
              </a:pathLst>
            </a:custGeom>
            <a:solidFill>
              <a:srgbClr val="191919"/>
            </a:solidFill>
          </p:spPr>
        </p:sp>
      </p:grpSp>
      <p:sp>
        <p:nvSpPr>
          <p:cNvPr id="7" name="Freeform 7">
            <a:extLst>
              <a:ext uri="{C183D7F6-B498-43B3-948B-1728B52AA6E4}">
                <adec:decorative xmlns:adec="http://schemas.microsoft.com/office/drawing/2017/decorative" val="1"/>
              </a:ext>
            </a:extLst>
          </p:cNvPr>
          <p:cNvSpPr/>
          <p:nvPr/>
        </p:nvSpPr>
        <p:spPr>
          <a:xfrm rot="3832690">
            <a:off x="288236" y="1540852"/>
            <a:ext cx="3087059" cy="5053221"/>
          </a:xfrm>
          <a:custGeom>
            <a:avLst/>
            <a:gdLst/>
            <a:ahLst/>
            <a:cxnLst/>
            <a:rect l="l" t="t" r="r" b="b"/>
            <a:pathLst>
              <a:path w="3087059" h="5053221">
                <a:moveTo>
                  <a:pt x="0" y="0"/>
                </a:moveTo>
                <a:lnTo>
                  <a:pt x="3087059" y="0"/>
                </a:lnTo>
                <a:lnTo>
                  <a:pt x="3087059" y="5053221"/>
                </a:lnTo>
                <a:lnTo>
                  <a:pt x="0" y="50532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a:extLst>
              <a:ext uri="{C183D7F6-B498-43B3-948B-1728B52AA6E4}">
                <adec:decorative xmlns:adec="http://schemas.microsoft.com/office/drawing/2017/decorative" val="1"/>
              </a:ext>
            </a:extLst>
          </p:cNvPr>
          <p:cNvSpPr/>
          <p:nvPr/>
        </p:nvSpPr>
        <p:spPr>
          <a:xfrm>
            <a:off x="630946" y="7414939"/>
            <a:ext cx="2810618" cy="2493785"/>
          </a:xfrm>
          <a:custGeom>
            <a:avLst/>
            <a:gdLst/>
            <a:ahLst/>
            <a:cxnLst/>
            <a:rect l="l" t="t" r="r" b="b"/>
            <a:pathLst>
              <a:path w="2810618" h="2493785">
                <a:moveTo>
                  <a:pt x="0" y="0"/>
                </a:moveTo>
                <a:lnTo>
                  <a:pt x="2810618" y="0"/>
                </a:lnTo>
                <a:lnTo>
                  <a:pt x="2810618" y="2493785"/>
                </a:lnTo>
                <a:lnTo>
                  <a:pt x="0" y="24937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Title 9">
            <a:extLst>
              <a:ext uri="{FF2B5EF4-FFF2-40B4-BE49-F238E27FC236}">
                <a16:creationId xmlns:a16="http://schemas.microsoft.com/office/drawing/2014/main" id="{6454F617-B3A7-3A43-1637-949D93506789}"/>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The divide during Covid-19</a:t>
            </a:r>
          </a:p>
        </p:txBody>
      </p:sp>
      <p:sp>
        <p:nvSpPr>
          <p:cNvPr id="9" name="TextBox 9">
            <a:extLst>
              <a:ext uri="{C183D7F6-B498-43B3-948B-1728B52AA6E4}">
                <adec:decorative xmlns:adec="http://schemas.microsoft.com/office/drawing/2017/decorative" val="1"/>
              </a:ext>
            </a:extLst>
          </p:cNvPr>
          <p:cNvSpPr txBox="1"/>
          <p:nvPr/>
        </p:nvSpPr>
        <p:spPr>
          <a:xfrm>
            <a:off x="4543670" y="4265428"/>
            <a:ext cx="9784465" cy="878072"/>
          </a:xfrm>
          <a:prstGeom prst="rect">
            <a:avLst/>
          </a:prstGeom>
        </p:spPr>
        <p:txBody>
          <a:bodyPr lIns="0" tIns="0" rIns="0" bIns="0" rtlCol="0" anchor="t">
            <a:spAutoFit/>
          </a:bodyPr>
          <a:lstStyle/>
          <a:p>
            <a:pPr algn="just">
              <a:lnSpc>
                <a:spcPts val="7064"/>
              </a:lnSpc>
            </a:pPr>
            <a:r>
              <a:rPr lang="en-US" sz="5518" spc="-49">
                <a:solidFill>
                  <a:srgbClr val="000000"/>
                </a:solidFill>
                <a:latin typeface="Krabuler"/>
              </a:rPr>
              <a:t>The Divide during Covid-19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301</Words>
  <Application>Microsoft Office PowerPoint</Application>
  <PresentationFormat>Custom</PresentationFormat>
  <Paragraphs>45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Redefining the digital divide</vt:lpstr>
      <vt:lpstr>The Network Society</vt:lpstr>
      <vt:lpstr>What is the digital divide?</vt:lpstr>
      <vt:lpstr>What causes the digital divide?</vt:lpstr>
      <vt:lpstr>Why redefine it?</vt:lpstr>
      <vt:lpstr>Key factors</vt:lpstr>
      <vt:lpstr>The Gender Divide</vt:lpstr>
      <vt:lpstr>A hostile digital world</vt:lpstr>
      <vt:lpstr>The divide during Covid-19</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Yellow Playful Doodle Digital Brainstorm Presentation</dc:title>
  <cp:lastModifiedBy>O'Toole-Mills, Thomas W</cp:lastModifiedBy>
  <cp:revision>10</cp:revision>
  <dcterms:created xsi:type="dcterms:W3CDTF">2006-08-16T00:00:00Z</dcterms:created>
  <dcterms:modified xsi:type="dcterms:W3CDTF">2024-06-27T08:12:53Z</dcterms:modified>
  <dc:identifier>DAGDJLzGDDo</dc:identifier>
</cp:coreProperties>
</file>