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2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115368-F664-4896-951F-8808EF0F336E}" v="8" dt="2024-06-27T08:12:11.083"/>
    <p1510:client id="{A712BD8A-F6EB-4F92-86AC-63F49AA13787}" v="5" dt="2024-06-26T15:11:38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388" autoAdjust="0"/>
  </p:normalViewPr>
  <p:slideViewPr>
    <p:cSldViewPr snapToGrid="0">
      <p:cViewPr varScale="1">
        <p:scale>
          <a:sx n="98" d="100"/>
          <a:sy n="98" d="100"/>
        </p:scale>
        <p:origin x="27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'Toole-Mills, Thomas W" userId="fu2HraEXp3YU8mLn0SQ3RfhUXYCVWVsUoZte4abLTFw=" providerId="None" clId="Web-{02115368-F664-4896-951F-8808EF0F336E}"/>
    <pc:docChg chg="modSld">
      <pc:chgData name="O'Toole-Mills, Thomas W" userId="fu2HraEXp3YU8mLn0SQ3RfhUXYCVWVsUoZte4abLTFw=" providerId="None" clId="Web-{02115368-F664-4896-951F-8808EF0F336E}" dt="2024-06-27T08:12:10.098" v="5" actId="20577"/>
      <pc:docMkLst>
        <pc:docMk/>
      </pc:docMkLst>
      <pc:sldChg chg="addSp modSp">
        <pc:chgData name="O'Toole-Mills, Thomas W" userId="fu2HraEXp3YU8mLn0SQ3RfhUXYCVWVsUoZte4abLTFw=" providerId="None" clId="Web-{02115368-F664-4896-951F-8808EF0F336E}" dt="2024-06-27T08:12:10.098" v="5" actId="20577"/>
        <pc:sldMkLst>
          <pc:docMk/>
          <pc:sldMk cId="2311484859" sldId="262"/>
        </pc:sldMkLst>
        <pc:spChg chg="mod">
          <ac:chgData name="O'Toole-Mills, Thomas W" userId="fu2HraEXp3YU8mLn0SQ3RfhUXYCVWVsUoZte4abLTFw=" providerId="None" clId="Web-{02115368-F664-4896-951F-8808EF0F336E}" dt="2024-06-27T08:12:10.098" v="5" actId="20577"/>
          <ac:spMkLst>
            <pc:docMk/>
            <pc:sldMk cId="2311484859" sldId="262"/>
            <ac:spMk id="4" creationId="{A391B9A4-394E-ED0B-66E8-6DF21FED7DA3}"/>
          </ac:spMkLst>
        </pc:spChg>
        <pc:spChg chg="add mod">
          <ac:chgData name="O'Toole-Mills, Thomas W" userId="fu2HraEXp3YU8mLn0SQ3RfhUXYCVWVsUoZte4abLTFw=" providerId="None" clId="Web-{02115368-F664-4896-951F-8808EF0F336E}" dt="2024-06-27T08:12:05.754" v="3" actId="20577"/>
          <ac:spMkLst>
            <pc:docMk/>
            <pc:sldMk cId="2311484859" sldId="262"/>
            <ac:spMk id="6" creationId="{6378AF2F-D1AF-433C-A767-B5FCAA2E013B}"/>
          </ac:spMkLst>
        </pc:spChg>
      </pc:sldChg>
    </pc:docChg>
  </pc:docChgLst>
  <pc:docChgLst>
    <pc:chgData name="O'Toole-Mills, Thomas W" userId="fu2HraEXp3YU8mLn0SQ3RfhUXYCVWVsUoZte4abLTFw=" providerId="None" clId="Web-{A712BD8A-F6EB-4F92-86AC-63F49AA13787}"/>
    <pc:docChg chg="modSld">
      <pc:chgData name="O'Toole-Mills, Thomas W" userId="fu2HraEXp3YU8mLn0SQ3RfhUXYCVWVsUoZte4abLTFw=" providerId="None" clId="Web-{A712BD8A-F6EB-4F92-86AC-63F49AA13787}" dt="2024-06-26T15:11:38.248" v="2" actId="1076"/>
      <pc:docMkLst>
        <pc:docMk/>
      </pc:docMkLst>
      <pc:sldChg chg="addSp modSp">
        <pc:chgData name="O'Toole-Mills, Thomas W" userId="fu2HraEXp3YU8mLn0SQ3RfhUXYCVWVsUoZte4abLTFw=" providerId="None" clId="Web-{A712BD8A-F6EB-4F92-86AC-63F49AA13787}" dt="2024-06-26T15:11:38.248" v="2" actId="1076"/>
        <pc:sldMkLst>
          <pc:docMk/>
          <pc:sldMk cId="2311484859" sldId="262"/>
        </pc:sldMkLst>
        <pc:spChg chg="add mod">
          <ac:chgData name="O'Toole-Mills, Thomas W" userId="fu2HraEXp3YU8mLn0SQ3RfhUXYCVWVsUoZte4abLTFw=" providerId="None" clId="Web-{A712BD8A-F6EB-4F92-86AC-63F49AA13787}" dt="2024-06-26T15:11:38.248" v="2" actId="1076"/>
          <ac:spMkLst>
            <pc:docMk/>
            <pc:sldMk cId="2311484859" sldId="262"/>
            <ac:spMk id="4" creationId="{A391B9A4-394E-ED0B-66E8-6DF21FED7DA3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62EDA-555E-4624-86E0-DACF0B73F41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1BF527-B520-4EBF-9B1D-C392709701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Segregated schools between 1849 and 1954</a:t>
          </a:r>
        </a:p>
      </dgm:t>
    </dgm:pt>
    <dgm:pt modelId="{909DDEA2-6F78-40FB-968C-F1A38C4026F0}" type="parTrans" cxnId="{605F2002-CC63-4470-A2D0-6A9E1F9B4703}">
      <dgm:prSet/>
      <dgm:spPr/>
      <dgm:t>
        <a:bodyPr/>
        <a:lstStyle/>
        <a:p>
          <a:endParaRPr lang="en-US"/>
        </a:p>
      </dgm:t>
    </dgm:pt>
    <dgm:pt modelId="{19773C96-5E89-4847-BEF5-271A7EEEB22C}" type="sibTrans" cxnId="{605F2002-CC63-4470-A2D0-6A9E1F9B4703}">
      <dgm:prSet/>
      <dgm:spPr/>
      <dgm:t>
        <a:bodyPr/>
        <a:lstStyle/>
        <a:p>
          <a:endParaRPr lang="en-US"/>
        </a:p>
      </dgm:t>
    </dgm:pt>
    <dgm:pt modelId="{A4C4F6F5-7D39-41EB-A87C-BB273A7FDF7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Underfunded schools and universities </a:t>
          </a:r>
        </a:p>
      </dgm:t>
    </dgm:pt>
    <dgm:pt modelId="{135ED1D7-64A4-4A4C-93EE-26FFF5580BFC}" type="parTrans" cxnId="{B4828DB9-3C33-4EC8-8D4D-4963EE51E536}">
      <dgm:prSet/>
      <dgm:spPr/>
      <dgm:t>
        <a:bodyPr/>
        <a:lstStyle/>
        <a:p>
          <a:endParaRPr lang="en-US"/>
        </a:p>
      </dgm:t>
    </dgm:pt>
    <dgm:pt modelId="{8EBE03C0-8A95-47E3-9CBD-B5FFE292094E}" type="sibTrans" cxnId="{B4828DB9-3C33-4EC8-8D4D-4963EE51E536}">
      <dgm:prSet/>
      <dgm:spPr/>
      <dgm:t>
        <a:bodyPr/>
        <a:lstStyle/>
        <a:p>
          <a:endParaRPr lang="en-US"/>
        </a:p>
      </dgm:t>
    </dgm:pt>
    <dgm:pt modelId="{38813166-7906-4D8B-8D91-C4496F899B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 2020, 51.6% of college students were white, whereas only 12.5% of students identified as black</a:t>
          </a:r>
        </a:p>
      </dgm:t>
    </dgm:pt>
    <dgm:pt modelId="{F8CA87B2-1A8F-440A-9C94-3977A7DD3CB4}" type="parTrans" cxnId="{A05C714A-825B-451A-999B-71CFB97D049B}">
      <dgm:prSet/>
      <dgm:spPr/>
      <dgm:t>
        <a:bodyPr/>
        <a:lstStyle/>
        <a:p>
          <a:endParaRPr lang="en-US"/>
        </a:p>
      </dgm:t>
    </dgm:pt>
    <dgm:pt modelId="{2B1766A4-EE71-4F37-8FDA-9C905CE702CA}" type="sibTrans" cxnId="{A05C714A-825B-451A-999B-71CFB97D049B}">
      <dgm:prSet/>
      <dgm:spPr/>
      <dgm:t>
        <a:bodyPr/>
        <a:lstStyle/>
        <a:p>
          <a:endParaRPr lang="en-US"/>
        </a:p>
      </dgm:t>
    </dgm:pt>
    <dgm:pt modelId="{F3B08C44-B270-4437-9A73-E899FD78480B}" type="pres">
      <dgm:prSet presAssocID="{6EA62EDA-555E-4624-86E0-DACF0B73F41C}" presName="root" presStyleCnt="0">
        <dgm:presLayoutVars>
          <dgm:dir/>
          <dgm:resizeHandles val="exact"/>
        </dgm:presLayoutVars>
      </dgm:prSet>
      <dgm:spPr/>
    </dgm:pt>
    <dgm:pt modelId="{4C74CE04-B317-4EDB-A7E8-FE076A0F89DB}" type="pres">
      <dgm:prSet presAssocID="{451BF527-B520-4EBF-9B1D-C39270970101}" presName="compNode" presStyleCnt="0"/>
      <dgm:spPr/>
    </dgm:pt>
    <dgm:pt modelId="{F47CAAE6-BC40-43AA-AE9A-1BEC3D14E8AE}" type="pres">
      <dgm:prSet presAssocID="{451BF527-B520-4EBF-9B1D-C39270970101}" presName="bgRect" presStyleLbl="bgShp" presStyleIdx="0" presStyleCnt="3" custLinFactNeighborX="-788"/>
      <dgm:spPr/>
    </dgm:pt>
    <dgm:pt modelId="{433C8D20-F057-4F58-93E4-84135CC47F31}" type="pres">
      <dgm:prSet presAssocID="{451BF527-B520-4EBF-9B1D-C3927097010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6AAF5470-17FE-47DC-B66E-A7845BD9FC4B}" type="pres">
      <dgm:prSet presAssocID="{451BF527-B520-4EBF-9B1D-C39270970101}" presName="spaceRect" presStyleCnt="0"/>
      <dgm:spPr/>
    </dgm:pt>
    <dgm:pt modelId="{191CB7A6-B427-44C7-A92A-C788F1EF47E5}" type="pres">
      <dgm:prSet presAssocID="{451BF527-B520-4EBF-9B1D-C39270970101}" presName="parTx" presStyleLbl="revTx" presStyleIdx="0" presStyleCnt="3">
        <dgm:presLayoutVars>
          <dgm:chMax val="0"/>
          <dgm:chPref val="0"/>
        </dgm:presLayoutVars>
      </dgm:prSet>
      <dgm:spPr/>
    </dgm:pt>
    <dgm:pt modelId="{F1A2CB1B-6623-4E83-90E8-372CDC0105D3}" type="pres">
      <dgm:prSet presAssocID="{19773C96-5E89-4847-BEF5-271A7EEEB22C}" presName="sibTrans" presStyleCnt="0"/>
      <dgm:spPr/>
    </dgm:pt>
    <dgm:pt modelId="{08EFA2EE-FC03-4EF0-B938-1537B150CBA5}" type="pres">
      <dgm:prSet presAssocID="{A4C4F6F5-7D39-41EB-A87C-BB273A7FDF7E}" presName="compNode" presStyleCnt="0"/>
      <dgm:spPr/>
    </dgm:pt>
    <dgm:pt modelId="{7CAF0DFE-7915-4B85-BB70-BF5235E4A93B}" type="pres">
      <dgm:prSet presAssocID="{A4C4F6F5-7D39-41EB-A87C-BB273A7FDF7E}" presName="bgRect" presStyleLbl="bgShp" presStyleIdx="1" presStyleCnt="3"/>
      <dgm:spPr/>
    </dgm:pt>
    <dgm:pt modelId="{2F2EB27B-5B8A-4625-BA5E-377D14F47F7C}" type="pres">
      <dgm:prSet presAssocID="{A4C4F6F5-7D39-41EB-A87C-BB273A7FDF7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A384D98-0623-4E4D-82EF-EAF1EC29565D}" type="pres">
      <dgm:prSet presAssocID="{A4C4F6F5-7D39-41EB-A87C-BB273A7FDF7E}" presName="spaceRect" presStyleCnt="0"/>
      <dgm:spPr/>
    </dgm:pt>
    <dgm:pt modelId="{0AEE8721-ED91-4982-9029-D04396D53AE5}" type="pres">
      <dgm:prSet presAssocID="{A4C4F6F5-7D39-41EB-A87C-BB273A7FDF7E}" presName="parTx" presStyleLbl="revTx" presStyleIdx="1" presStyleCnt="3">
        <dgm:presLayoutVars>
          <dgm:chMax val="0"/>
          <dgm:chPref val="0"/>
        </dgm:presLayoutVars>
      </dgm:prSet>
      <dgm:spPr/>
    </dgm:pt>
    <dgm:pt modelId="{2F2CDC4D-1275-4DDC-98DB-54929566F9E7}" type="pres">
      <dgm:prSet presAssocID="{8EBE03C0-8A95-47E3-9CBD-B5FFE292094E}" presName="sibTrans" presStyleCnt="0"/>
      <dgm:spPr/>
    </dgm:pt>
    <dgm:pt modelId="{7EF5AD02-3FA7-432A-9ADD-893CB2AB3D86}" type="pres">
      <dgm:prSet presAssocID="{38813166-7906-4D8B-8D91-C4496F899B78}" presName="compNode" presStyleCnt="0"/>
      <dgm:spPr/>
    </dgm:pt>
    <dgm:pt modelId="{B0F77746-50ED-4C4B-B148-F5F1E43EDA5E}" type="pres">
      <dgm:prSet presAssocID="{38813166-7906-4D8B-8D91-C4496F899B78}" presName="bgRect" presStyleLbl="bgShp" presStyleIdx="2" presStyleCnt="3"/>
      <dgm:spPr/>
    </dgm:pt>
    <dgm:pt modelId="{CA41EC99-0170-4596-AB76-5786068376A0}" type="pres">
      <dgm:prSet presAssocID="{38813166-7906-4D8B-8D91-C4496F899B7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8807BDFE-ABC1-408B-AB31-B250C879E902}" type="pres">
      <dgm:prSet presAssocID="{38813166-7906-4D8B-8D91-C4496F899B78}" presName="spaceRect" presStyleCnt="0"/>
      <dgm:spPr/>
    </dgm:pt>
    <dgm:pt modelId="{EB7D4706-5750-415F-801E-E754F48B463C}" type="pres">
      <dgm:prSet presAssocID="{38813166-7906-4D8B-8D91-C4496F899B7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05F2002-CC63-4470-A2D0-6A9E1F9B4703}" srcId="{6EA62EDA-555E-4624-86E0-DACF0B73F41C}" destId="{451BF527-B520-4EBF-9B1D-C39270970101}" srcOrd="0" destOrd="0" parTransId="{909DDEA2-6F78-40FB-968C-F1A38C4026F0}" sibTransId="{19773C96-5E89-4847-BEF5-271A7EEEB22C}"/>
    <dgm:cxn modelId="{88BEE362-1215-4CDF-823D-3ED89F62797D}" type="presOf" srcId="{38813166-7906-4D8B-8D91-C4496F899B78}" destId="{EB7D4706-5750-415F-801E-E754F48B463C}" srcOrd="0" destOrd="0" presId="urn:microsoft.com/office/officeart/2018/2/layout/IconVerticalSolidList"/>
    <dgm:cxn modelId="{A05C714A-825B-451A-999B-71CFB97D049B}" srcId="{6EA62EDA-555E-4624-86E0-DACF0B73F41C}" destId="{38813166-7906-4D8B-8D91-C4496F899B78}" srcOrd="2" destOrd="0" parTransId="{F8CA87B2-1A8F-440A-9C94-3977A7DD3CB4}" sibTransId="{2B1766A4-EE71-4F37-8FDA-9C905CE702CA}"/>
    <dgm:cxn modelId="{4EB27E86-B7B6-46B2-992A-7C8E421863E6}" type="presOf" srcId="{451BF527-B520-4EBF-9B1D-C39270970101}" destId="{191CB7A6-B427-44C7-A92A-C788F1EF47E5}" srcOrd="0" destOrd="0" presId="urn:microsoft.com/office/officeart/2018/2/layout/IconVerticalSolidList"/>
    <dgm:cxn modelId="{995365A6-9A1D-468F-B8DF-C52BB59147ED}" type="presOf" srcId="{A4C4F6F5-7D39-41EB-A87C-BB273A7FDF7E}" destId="{0AEE8721-ED91-4982-9029-D04396D53AE5}" srcOrd="0" destOrd="0" presId="urn:microsoft.com/office/officeart/2018/2/layout/IconVerticalSolidList"/>
    <dgm:cxn modelId="{B4828DB9-3C33-4EC8-8D4D-4963EE51E536}" srcId="{6EA62EDA-555E-4624-86E0-DACF0B73F41C}" destId="{A4C4F6F5-7D39-41EB-A87C-BB273A7FDF7E}" srcOrd="1" destOrd="0" parTransId="{135ED1D7-64A4-4A4C-93EE-26FFF5580BFC}" sibTransId="{8EBE03C0-8A95-47E3-9CBD-B5FFE292094E}"/>
    <dgm:cxn modelId="{D1BB4CE0-39DB-4C74-BDB6-3117FAADD2EB}" type="presOf" srcId="{6EA62EDA-555E-4624-86E0-DACF0B73F41C}" destId="{F3B08C44-B270-4437-9A73-E899FD78480B}" srcOrd="0" destOrd="0" presId="urn:microsoft.com/office/officeart/2018/2/layout/IconVerticalSolidList"/>
    <dgm:cxn modelId="{261AAE47-3CB7-4654-937E-0F3BE3973E72}" type="presParOf" srcId="{F3B08C44-B270-4437-9A73-E899FD78480B}" destId="{4C74CE04-B317-4EDB-A7E8-FE076A0F89DB}" srcOrd="0" destOrd="0" presId="urn:microsoft.com/office/officeart/2018/2/layout/IconVerticalSolidList"/>
    <dgm:cxn modelId="{2E1977A4-3C7C-4527-A28A-4DBF42EB22E7}" type="presParOf" srcId="{4C74CE04-B317-4EDB-A7E8-FE076A0F89DB}" destId="{F47CAAE6-BC40-43AA-AE9A-1BEC3D14E8AE}" srcOrd="0" destOrd="0" presId="urn:microsoft.com/office/officeart/2018/2/layout/IconVerticalSolidList"/>
    <dgm:cxn modelId="{B7A7C165-0C8C-4DC4-9D85-8EF5A8F99228}" type="presParOf" srcId="{4C74CE04-B317-4EDB-A7E8-FE076A0F89DB}" destId="{433C8D20-F057-4F58-93E4-84135CC47F31}" srcOrd="1" destOrd="0" presId="urn:microsoft.com/office/officeart/2018/2/layout/IconVerticalSolidList"/>
    <dgm:cxn modelId="{04467325-50C0-49F2-92A8-DA2A67C25442}" type="presParOf" srcId="{4C74CE04-B317-4EDB-A7E8-FE076A0F89DB}" destId="{6AAF5470-17FE-47DC-B66E-A7845BD9FC4B}" srcOrd="2" destOrd="0" presId="urn:microsoft.com/office/officeart/2018/2/layout/IconVerticalSolidList"/>
    <dgm:cxn modelId="{D939E2CA-A7E1-45D8-B140-393E33B6C223}" type="presParOf" srcId="{4C74CE04-B317-4EDB-A7E8-FE076A0F89DB}" destId="{191CB7A6-B427-44C7-A92A-C788F1EF47E5}" srcOrd="3" destOrd="0" presId="urn:microsoft.com/office/officeart/2018/2/layout/IconVerticalSolidList"/>
    <dgm:cxn modelId="{23DC2CBF-4DB2-4909-A185-5DCB2DA182F5}" type="presParOf" srcId="{F3B08C44-B270-4437-9A73-E899FD78480B}" destId="{F1A2CB1B-6623-4E83-90E8-372CDC0105D3}" srcOrd="1" destOrd="0" presId="urn:microsoft.com/office/officeart/2018/2/layout/IconVerticalSolidList"/>
    <dgm:cxn modelId="{E8E4653D-1322-4E08-8076-D85A6735D68B}" type="presParOf" srcId="{F3B08C44-B270-4437-9A73-E899FD78480B}" destId="{08EFA2EE-FC03-4EF0-B938-1537B150CBA5}" srcOrd="2" destOrd="0" presId="urn:microsoft.com/office/officeart/2018/2/layout/IconVerticalSolidList"/>
    <dgm:cxn modelId="{20C9F252-5891-46B9-94C3-9EAEB1AFBCBC}" type="presParOf" srcId="{08EFA2EE-FC03-4EF0-B938-1537B150CBA5}" destId="{7CAF0DFE-7915-4B85-BB70-BF5235E4A93B}" srcOrd="0" destOrd="0" presId="urn:microsoft.com/office/officeart/2018/2/layout/IconVerticalSolidList"/>
    <dgm:cxn modelId="{76AA3319-16C4-46B5-AE25-37FD677441BE}" type="presParOf" srcId="{08EFA2EE-FC03-4EF0-B938-1537B150CBA5}" destId="{2F2EB27B-5B8A-4625-BA5E-377D14F47F7C}" srcOrd="1" destOrd="0" presId="urn:microsoft.com/office/officeart/2018/2/layout/IconVerticalSolidList"/>
    <dgm:cxn modelId="{1646A86B-D814-4DE2-A7D2-5AC4076CAEC9}" type="presParOf" srcId="{08EFA2EE-FC03-4EF0-B938-1537B150CBA5}" destId="{2A384D98-0623-4E4D-82EF-EAF1EC29565D}" srcOrd="2" destOrd="0" presId="urn:microsoft.com/office/officeart/2018/2/layout/IconVerticalSolidList"/>
    <dgm:cxn modelId="{D8375D76-896C-4D55-9F81-314C8A27BF5A}" type="presParOf" srcId="{08EFA2EE-FC03-4EF0-B938-1537B150CBA5}" destId="{0AEE8721-ED91-4982-9029-D04396D53AE5}" srcOrd="3" destOrd="0" presId="urn:microsoft.com/office/officeart/2018/2/layout/IconVerticalSolidList"/>
    <dgm:cxn modelId="{CBEB57F5-8231-430F-8A21-502DCD80B013}" type="presParOf" srcId="{F3B08C44-B270-4437-9A73-E899FD78480B}" destId="{2F2CDC4D-1275-4DDC-98DB-54929566F9E7}" srcOrd="3" destOrd="0" presId="urn:microsoft.com/office/officeart/2018/2/layout/IconVerticalSolidList"/>
    <dgm:cxn modelId="{B04AC346-0647-4F43-9F05-5DE9401CD076}" type="presParOf" srcId="{F3B08C44-B270-4437-9A73-E899FD78480B}" destId="{7EF5AD02-3FA7-432A-9ADD-893CB2AB3D86}" srcOrd="4" destOrd="0" presId="urn:microsoft.com/office/officeart/2018/2/layout/IconVerticalSolidList"/>
    <dgm:cxn modelId="{75816645-BBBA-4086-98B7-00A453FD3D0A}" type="presParOf" srcId="{7EF5AD02-3FA7-432A-9ADD-893CB2AB3D86}" destId="{B0F77746-50ED-4C4B-B148-F5F1E43EDA5E}" srcOrd="0" destOrd="0" presId="urn:microsoft.com/office/officeart/2018/2/layout/IconVerticalSolidList"/>
    <dgm:cxn modelId="{949C8497-B6D4-4644-B45D-D9A5A803F6F2}" type="presParOf" srcId="{7EF5AD02-3FA7-432A-9ADD-893CB2AB3D86}" destId="{CA41EC99-0170-4596-AB76-5786068376A0}" srcOrd="1" destOrd="0" presId="urn:microsoft.com/office/officeart/2018/2/layout/IconVerticalSolidList"/>
    <dgm:cxn modelId="{46D2E228-CED3-4105-B412-20A49CD768D3}" type="presParOf" srcId="{7EF5AD02-3FA7-432A-9ADD-893CB2AB3D86}" destId="{8807BDFE-ABC1-408B-AB31-B250C879E902}" srcOrd="2" destOrd="0" presId="urn:microsoft.com/office/officeart/2018/2/layout/IconVerticalSolidList"/>
    <dgm:cxn modelId="{F87AB121-D7C6-4891-AF5B-4B0B480BE883}" type="presParOf" srcId="{7EF5AD02-3FA7-432A-9ADD-893CB2AB3D86}" destId="{EB7D4706-5750-415F-801E-E754F48B463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B35F68-94E0-4861-84F0-17EA54131EC2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2AAF1E6-8B18-44DA-BBFB-E2629609305A}">
      <dgm:prSet/>
      <dgm:spPr/>
      <dgm:t>
        <a:bodyPr/>
        <a:lstStyle/>
        <a:p>
          <a:r>
            <a:rPr lang="en-US" dirty="0"/>
            <a:t>Mistrust and fear of law enforcement make it difficult for people to report crimes and worsen the relationship between the black community and the police (Dr Alexandra Cox, 2023). </a:t>
          </a:r>
        </a:p>
      </dgm:t>
    </dgm:pt>
    <dgm:pt modelId="{28F2F08F-FF30-4968-BAE0-2FB10626E710}" type="parTrans" cxnId="{20CB55D2-D305-4EFE-AA9A-3D3CB4D8857E}">
      <dgm:prSet/>
      <dgm:spPr/>
      <dgm:t>
        <a:bodyPr/>
        <a:lstStyle/>
        <a:p>
          <a:endParaRPr lang="en-US"/>
        </a:p>
      </dgm:t>
    </dgm:pt>
    <dgm:pt modelId="{E6BBD6E0-FE48-4393-9950-14280993DBE4}" type="sibTrans" cxnId="{20CB55D2-D305-4EFE-AA9A-3D3CB4D8857E}">
      <dgm:prSet/>
      <dgm:spPr/>
      <dgm:t>
        <a:bodyPr/>
        <a:lstStyle/>
        <a:p>
          <a:endParaRPr lang="en-US"/>
        </a:p>
      </dgm:t>
    </dgm:pt>
    <dgm:pt modelId="{D4B630F3-723C-4B46-B940-4E5BA7C6D91E}">
      <dgm:prSet/>
      <dgm:spPr/>
      <dgm:t>
        <a:bodyPr/>
        <a:lstStyle/>
        <a:p>
          <a:r>
            <a:rPr lang="en-US" dirty="0"/>
            <a:t>Studies have shown that Black people are 2.8 times more likely to be met with lethal force despite being unarmed than white people (Njoku, 2021). </a:t>
          </a:r>
        </a:p>
      </dgm:t>
    </dgm:pt>
    <dgm:pt modelId="{6F6FDBB9-CD62-4F0D-9BC8-B23DC0E6E241}" type="parTrans" cxnId="{94BDF64D-87B0-4472-96FB-1E85EAB32580}">
      <dgm:prSet/>
      <dgm:spPr/>
      <dgm:t>
        <a:bodyPr/>
        <a:lstStyle/>
        <a:p>
          <a:endParaRPr lang="en-US"/>
        </a:p>
      </dgm:t>
    </dgm:pt>
    <dgm:pt modelId="{E0EA125F-25EC-40D3-AD8C-5461F22FD4DE}" type="sibTrans" cxnId="{94BDF64D-87B0-4472-96FB-1E85EAB32580}">
      <dgm:prSet/>
      <dgm:spPr/>
      <dgm:t>
        <a:bodyPr/>
        <a:lstStyle/>
        <a:p>
          <a:endParaRPr lang="en-US"/>
        </a:p>
      </dgm:t>
    </dgm:pt>
    <dgm:pt modelId="{8359D715-E43E-4F71-BC33-F1E250D4026F}">
      <dgm:prSet/>
      <dgm:spPr/>
      <dgm:t>
        <a:bodyPr/>
        <a:lstStyle/>
        <a:p>
          <a:r>
            <a:rPr lang="en-US" dirty="0"/>
            <a:t>The trauma and loss experienced by families and communities can lead to increased rates of mental health issues and the propagation of poverty (</a:t>
          </a:r>
          <a:r>
            <a:rPr lang="en-US" dirty="0" err="1"/>
            <a:t>Bor</a:t>
          </a:r>
          <a:r>
            <a:rPr lang="en-US" dirty="0"/>
            <a:t>, 2018). </a:t>
          </a:r>
        </a:p>
      </dgm:t>
    </dgm:pt>
    <dgm:pt modelId="{B5448A32-D247-4398-92C1-244AA2D62C3C}" type="parTrans" cxnId="{E3C8CD78-20F4-4212-90AA-0AEAD493B3EF}">
      <dgm:prSet/>
      <dgm:spPr/>
      <dgm:t>
        <a:bodyPr/>
        <a:lstStyle/>
        <a:p>
          <a:endParaRPr lang="en-US"/>
        </a:p>
      </dgm:t>
    </dgm:pt>
    <dgm:pt modelId="{61D71197-A674-4098-BDED-C245906864FE}" type="sibTrans" cxnId="{E3C8CD78-20F4-4212-90AA-0AEAD493B3EF}">
      <dgm:prSet/>
      <dgm:spPr/>
      <dgm:t>
        <a:bodyPr/>
        <a:lstStyle/>
        <a:p>
          <a:endParaRPr lang="en-US"/>
        </a:p>
      </dgm:t>
    </dgm:pt>
    <dgm:pt modelId="{47203918-6AB2-4E74-8C85-D6EFFB4CCE10}">
      <dgm:prSet/>
      <dgm:spPr/>
      <dgm:t>
        <a:bodyPr/>
        <a:lstStyle/>
        <a:p>
          <a:r>
            <a:rPr lang="en-US" dirty="0"/>
            <a:t>African American adults are 5.9 times more likely to be incarcerated than white persons and, in turn, are more likely to be denied bail or have a higher bond set (Report to the United Nations 2018). </a:t>
          </a:r>
        </a:p>
      </dgm:t>
    </dgm:pt>
    <dgm:pt modelId="{45ABE9BF-E0D0-4EB9-A341-F62DCA6BC3BB}" type="parTrans" cxnId="{2EDC81B0-BB6E-416A-86D0-7535FEC5FFC7}">
      <dgm:prSet/>
      <dgm:spPr/>
      <dgm:t>
        <a:bodyPr/>
        <a:lstStyle/>
        <a:p>
          <a:endParaRPr lang="en-US"/>
        </a:p>
      </dgm:t>
    </dgm:pt>
    <dgm:pt modelId="{D886FCD7-6250-4124-A24D-78F89335DA57}" type="sibTrans" cxnId="{2EDC81B0-BB6E-416A-86D0-7535FEC5FFC7}">
      <dgm:prSet/>
      <dgm:spPr/>
      <dgm:t>
        <a:bodyPr/>
        <a:lstStyle/>
        <a:p>
          <a:endParaRPr lang="en-US"/>
        </a:p>
      </dgm:t>
    </dgm:pt>
    <dgm:pt modelId="{40444274-E2C4-48F0-B621-9D8653BCF170}" type="pres">
      <dgm:prSet presAssocID="{ACB35F68-94E0-4861-84F0-17EA54131EC2}" presName="linear" presStyleCnt="0">
        <dgm:presLayoutVars>
          <dgm:animLvl val="lvl"/>
          <dgm:resizeHandles val="exact"/>
        </dgm:presLayoutVars>
      </dgm:prSet>
      <dgm:spPr/>
    </dgm:pt>
    <dgm:pt modelId="{1AB03E06-965F-4A9D-97FF-CB7EDA8B83A7}" type="pres">
      <dgm:prSet presAssocID="{B2AAF1E6-8B18-44DA-BBFB-E2629609305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23C4C42-A925-4530-9EA1-F22628428C03}" type="pres">
      <dgm:prSet presAssocID="{E6BBD6E0-FE48-4393-9950-14280993DBE4}" presName="spacer" presStyleCnt="0"/>
      <dgm:spPr/>
    </dgm:pt>
    <dgm:pt modelId="{043F2D96-A718-46A6-838A-BE3C61EEE79A}" type="pres">
      <dgm:prSet presAssocID="{D4B630F3-723C-4B46-B940-4E5BA7C6D91E}" presName="parentText" presStyleLbl="node1" presStyleIdx="1" presStyleCnt="4" custLinFactY="12273" custLinFactNeighborY="100000">
        <dgm:presLayoutVars>
          <dgm:chMax val="0"/>
          <dgm:bulletEnabled val="1"/>
        </dgm:presLayoutVars>
      </dgm:prSet>
      <dgm:spPr/>
    </dgm:pt>
    <dgm:pt modelId="{0FD27E4D-C98C-42B9-B870-1D6CCCD2B05E}" type="pres">
      <dgm:prSet presAssocID="{E0EA125F-25EC-40D3-AD8C-5461F22FD4DE}" presName="spacer" presStyleCnt="0"/>
      <dgm:spPr/>
    </dgm:pt>
    <dgm:pt modelId="{A3E36414-C350-4DB8-83A1-9E4531B72C38}" type="pres">
      <dgm:prSet presAssocID="{8359D715-E43E-4F71-BC33-F1E250D4026F}" presName="parentText" presStyleLbl="node1" presStyleIdx="2" presStyleCnt="4" custLinFactY="22030" custLinFactNeighborY="100000">
        <dgm:presLayoutVars>
          <dgm:chMax val="0"/>
          <dgm:bulletEnabled val="1"/>
        </dgm:presLayoutVars>
      </dgm:prSet>
      <dgm:spPr/>
    </dgm:pt>
    <dgm:pt modelId="{7F2DC0B7-E678-42DB-8B72-29FB361B9D51}" type="pres">
      <dgm:prSet presAssocID="{61D71197-A674-4098-BDED-C245906864FE}" presName="spacer" presStyleCnt="0"/>
      <dgm:spPr/>
    </dgm:pt>
    <dgm:pt modelId="{812D57FF-09AF-4F20-AA78-0E8E88CD8B07}" type="pres">
      <dgm:prSet presAssocID="{47203918-6AB2-4E74-8C85-D6EFFB4CCE10}" presName="parentText" presStyleLbl="node1" presStyleIdx="3" presStyleCnt="4" custLinFactY="35689" custLinFactNeighborY="100000">
        <dgm:presLayoutVars>
          <dgm:chMax val="0"/>
          <dgm:bulletEnabled val="1"/>
        </dgm:presLayoutVars>
      </dgm:prSet>
      <dgm:spPr/>
    </dgm:pt>
  </dgm:ptLst>
  <dgm:cxnLst>
    <dgm:cxn modelId="{862C840D-2194-43C1-88F8-4BB1C2153EFD}" type="presOf" srcId="{D4B630F3-723C-4B46-B940-4E5BA7C6D91E}" destId="{043F2D96-A718-46A6-838A-BE3C61EEE79A}" srcOrd="0" destOrd="0" presId="urn:microsoft.com/office/officeart/2005/8/layout/vList2"/>
    <dgm:cxn modelId="{D06A031A-BC05-4A5B-8826-6A1E28D4E32F}" type="presOf" srcId="{8359D715-E43E-4F71-BC33-F1E250D4026F}" destId="{A3E36414-C350-4DB8-83A1-9E4531B72C38}" srcOrd="0" destOrd="0" presId="urn:microsoft.com/office/officeart/2005/8/layout/vList2"/>
    <dgm:cxn modelId="{A31B812E-43A1-46F4-9791-22A824164F21}" type="presOf" srcId="{47203918-6AB2-4E74-8C85-D6EFFB4CCE10}" destId="{812D57FF-09AF-4F20-AA78-0E8E88CD8B07}" srcOrd="0" destOrd="0" presId="urn:microsoft.com/office/officeart/2005/8/layout/vList2"/>
    <dgm:cxn modelId="{94BDF64D-87B0-4472-96FB-1E85EAB32580}" srcId="{ACB35F68-94E0-4861-84F0-17EA54131EC2}" destId="{D4B630F3-723C-4B46-B940-4E5BA7C6D91E}" srcOrd="1" destOrd="0" parTransId="{6F6FDBB9-CD62-4F0D-9BC8-B23DC0E6E241}" sibTransId="{E0EA125F-25EC-40D3-AD8C-5461F22FD4DE}"/>
    <dgm:cxn modelId="{E3C8CD78-20F4-4212-90AA-0AEAD493B3EF}" srcId="{ACB35F68-94E0-4861-84F0-17EA54131EC2}" destId="{8359D715-E43E-4F71-BC33-F1E250D4026F}" srcOrd="2" destOrd="0" parTransId="{B5448A32-D247-4398-92C1-244AA2D62C3C}" sibTransId="{61D71197-A674-4098-BDED-C245906864FE}"/>
    <dgm:cxn modelId="{2EDC81B0-BB6E-416A-86D0-7535FEC5FFC7}" srcId="{ACB35F68-94E0-4861-84F0-17EA54131EC2}" destId="{47203918-6AB2-4E74-8C85-D6EFFB4CCE10}" srcOrd="3" destOrd="0" parTransId="{45ABE9BF-E0D0-4EB9-A341-F62DCA6BC3BB}" sibTransId="{D886FCD7-6250-4124-A24D-78F89335DA57}"/>
    <dgm:cxn modelId="{20CB55D2-D305-4EFE-AA9A-3D3CB4D8857E}" srcId="{ACB35F68-94E0-4861-84F0-17EA54131EC2}" destId="{B2AAF1E6-8B18-44DA-BBFB-E2629609305A}" srcOrd="0" destOrd="0" parTransId="{28F2F08F-FF30-4968-BAE0-2FB10626E710}" sibTransId="{E6BBD6E0-FE48-4393-9950-14280993DBE4}"/>
    <dgm:cxn modelId="{4AA63BF8-4E80-4CFE-BFB4-33DDA097EC29}" type="presOf" srcId="{ACB35F68-94E0-4861-84F0-17EA54131EC2}" destId="{40444274-E2C4-48F0-B621-9D8653BCF170}" srcOrd="0" destOrd="0" presId="urn:microsoft.com/office/officeart/2005/8/layout/vList2"/>
    <dgm:cxn modelId="{34CD7DF8-848D-4D62-A5C1-29CF702E7380}" type="presOf" srcId="{B2AAF1E6-8B18-44DA-BBFB-E2629609305A}" destId="{1AB03E06-965F-4A9D-97FF-CB7EDA8B83A7}" srcOrd="0" destOrd="0" presId="urn:microsoft.com/office/officeart/2005/8/layout/vList2"/>
    <dgm:cxn modelId="{4758E5E8-B3EC-48D0-8531-B7116110B56D}" type="presParOf" srcId="{40444274-E2C4-48F0-B621-9D8653BCF170}" destId="{1AB03E06-965F-4A9D-97FF-CB7EDA8B83A7}" srcOrd="0" destOrd="0" presId="urn:microsoft.com/office/officeart/2005/8/layout/vList2"/>
    <dgm:cxn modelId="{1B182322-B683-49AD-B39C-A45C7E1EABDD}" type="presParOf" srcId="{40444274-E2C4-48F0-B621-9D8653BCF170}" destId="{423C4C42-A925-4530-9EA1-F22628428C03}" srcOrd="1" destOrd="0" presId="urn:microsoft.com/office/officeart/2005/8/layout/vList2"/>
    <dgm:cxn modelId="{CA4D4EA8-00E5-436E-A10C-AFFBBAD9E15D}" type="presParOf" srcId="{40444274-E2C4-48F0-B621-9D8653BCF170}" destId="{043F2D96-A718-46A6-838A-BE3C61EEE79A}" srcOrd="2" destOrd="0" presId="urn:microsoft.com/office/officeart/2005/8/layout/vList2"/>
    <dgm:cxn modelId="{4372687F-05BC-41B4-B95D-D1F4CDDB5B49}" type="presParOf" srcId="{40444274-E2C4-48F0-B621-9D8653BCF170}" destId="{0FD27E4D-C98C-42B9-B870-1D6CCCD2B05E}" srcOrd="3" destOrd="0" presId="urn:microsoft.com/office/officeart/2005/8/layout/vList2"/>
    <dgm:cxn modelId="{AFEEBC4C-AF5C-4AE8-B58D-CF36F8CDBC8C}" type="presParOf" srcId="{40444274-E2C4-48F0-B621-9D8653BCF170}" destId="{A3E36414-C350-4DB8-83A1-9E4531B72C38}" srcOrd="4" destOrd="0" presId="urn:microsoft.com/office/officeart/2005/8/layout/vList2"/>
    <dgm:cxn modelId="{5B87FB12-3DAF-44FA-8657-AF2C79A0D9D8}" type="presParOf" srcId="{40444274-E2C4-48F0-B621-9D8653BCF170}" destId="{7F2DC0B7-E678-42DB-8B72-29FB361B9D51}" srcOrd="5" destOrd="0" presId="urn:microsoft.com/office/officeart/2005/8/layout/vList2"/>
    <dgm:cxn modelId="{3C8A37AD-D5FE-4201-8E5A-433B372A2FDB}" type="presParOf" srcId="{40444274-E2C4-48F0-B621-9D8653BCF170}" destId="{812D57FF-09AF-4F20-AA78-0E8E88CD8B0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CAAE6-BC40-43AA-AE9A-1BEC3D14E8AE}">
      <dsp:nvSpPr>
        <dsp:cNvPr id="0" name=""/>
        <dsp:cNvSpPr/>
      </dsp:nvSpPr>
      <dsp:spPr>
        <a:xfrm>
          <a:off x="0" y="424"/>
          <a:ext cx="6365762" cy="9927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C8D20-F057-4F58-93E4-84135CC47F31}">
      <dsp:nvSpPr>
        <dsp:cNvPr id="0" name=""/>
        <dsp:cNvSpPr/>
      </dsp:nvSpPr>
      <dsp:spPr>
        <a:xfrm>
          <a:off x="300306" y="223792"/>
          <a:ext cx="546012" cy="5460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CB7A6-B427-44C7-A92A-C788F1EF47E5}">
      <dsp:nvSpPr>
        <dsp:cNvPr id="0" name=""/>
        <dsp:cNvSpPr/>
      </dsp:nvSpPr>
      <dsp:spPr>
        <a:xfrm>
          <a:off x="1146626" y="424"/>
          <a:ext cx="5219135" cy="992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066" tIns="105066" rIns="105066" bIns="10506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Segregated schools between 1849 and 1954</a:t>
          </a:r>
        </a:p>
      </dsp:txBody>
      <dsp:txXfrm>
        <a:off x="1146626" y="424"/>
        <a:ext cx="5219135" cy="992749"/>
      </dsp:txXfrm>
    </dsp:sp>
    <dsp:sp modelId="{7CAF0DFE-7915-4B85-BB70-BF5235E4A93B}">
      <dsp:nvSpPr>
        <dsp:cNvPr id="0" name=""/>
        <dsp:cNvSpPr/>
      </dsp:nvSpPr>
      <dsp:spPr>
        <a:xfrm>
          <a:off x="0" y="1241361"/>
          <a:ext cx="6365762" cy="9927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2EB27B-5B8A-4625-BA5E-377D14F47F7C}">
      <dsp:nvSpPr>
        <dsp:cNvPr id="0" name=""/>
        <dsp:cNvSpPr/>
      </dsp:nvSpPr>
      <dsp:spPr>
        <a:xfrm>
          <a:off x="300306" y="1464730"/>
          <a:ext cx="546012" cy="5460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E8721-ED91-4982-9029-D04396D53AE5}">
      <dsp:nvSpPr>
        <dsp:cNvPr id="0" name=""/>
        <dsp:cNvSpPr/>
      </dsp:nvSpPr>
      <dsp:spPr>
        <a:xfrm>
          <a:off x="1146626" y="1241361"/>
          <a:ext cx="5219135" cy="992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066" tIns="105066" rIns="105066" bIns="10506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Underfunded schools and universities </a:t>
          </a:r>
        </a:p>
      </dsp:txBody>
      <dsp:txXfrm>
        <a:off x="1146626" y="1241361"/>
        <a:ext cx="5219135" cy="992749"/>
      </dsp:txXfrm>
    </dsp:sp>
    <dsp:sp modelId="{B0F77746-50ED-4C4B-B148-F5F1E43EDA5E}">
      <dsp:nvSpPr>
        <dsp:cNvPr id="0" name=""/>
        <dsp:cNvSpPr/>
      </dsp:nvSpPr>
      <dsp:spPr>
        <a:xfrm>
          <a:off x="0" y="2482298"/>
          <a:ext cx="6365762" cy="9927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41EC99-0170-4596-AB76-5786068376A0}">
      <dsp:nvSpPr>
        <dsp:cNvPr id="0" name=""/>
        <dsp:cNvSpPr/>
      </dsp:nvSpPr>
      <dsp:spPr>
        <a:xfrm>
          <a:off x="300306" y="2705667"/>
          <a:ext cx="546012" cy="5460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D4706-5750-415F-801E-E754F48B463C}">
      <dsp:nvSpPr>
        <dsp:cNvPr id="0" name=""/>
        <dsp:cNvSpPr/>
      </dsp:nvSpPr>
      <dsp:spPr>
        <a:xfrm>
          <a:off x="1146626" y="2482298"/>
          <a:ext cx="5219135" cy="992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066" tIns="105066" rIns="105066" bIns="10506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 2020, 51.6% of college students were white, whereas only 12.5% of students identified as black</a:t>
          </a:r>
        </a:p>
      </dsp:txBody>
      <dsp:txXfrm>
        <a:off x="1146626" y="2482298"/>
        <a:ext cx="5219135" cy="9927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03E06-965F-4A9D-97FF-CB7EDA8B83A7}">
      <dsp:nvSpPr>
        <dsp:cNvPr id="0" name=""/>
        <dsp:cNvSpPr/>
      </dsp:nvSpPr>
      <dsp:spPr>
        <a:xfrm>
          <a:off x="0" y="581949"/>
          <a:ext cx="10515600" cy="7558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Mistrust and fear of law enforcement make it difficult for people to report crimes and worsen the relationship between the black community and the police (Dr Alexandra Cox, 2023). </a:t>
          </a:r>
        </a:p>
      </dsp:txBody>
      <dsp:txXfrm>
        <a:off x="36896" y="618845"/>
        <a:ext cx="10441808" cy="682028"/>
      </dsp:txXfrm>
    </dsp:sp>
    <dsp:sp modelId="{043F2D96-A718-46A6-838A-BE3C61EEE79A}">
      <dsp:nvSpPr>
        <dsp:cNvPr id="0" name=""/>
        <dsp:cNvSpPr/>
      </dsp:nvSpPr>
      <dsp:spPr>
        <a:xfrm>
          <a:off x="0" y="1539970"/>
          <a:ext cx="10515600" cy="7558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Studies have shown that Black people are 2.8 times more likely to be met with lethal force despite being unarmed than white people (Njoku, 2021). </a:t>
          </a:r>
        </a:p>
      </dsp:txBody>
      <dsp:txXfrm>
        <a:off x="36896" y="1576866"/>
        <a:ext cx="10441808" cy="682028"/>
      </dsp:txXfrm>
    </dsp:sp>
    <dsp:sp modelId="{A3E36414-C350-4DB8-83A1-9E4531B72C38}">
      <dsp:nvSpPr>
        <dsp:cNvPr id="0" name=""/>
        <dsp:cNvSpPr/>
      </dsp:nvSpPr>
      <dsp:spPr>
        <a:xfrm>
          <a:off x="0" y="2424256"/>
          <a:ext cx="10515600" cy="7558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The trauma and loss experienced by families and communities can lead to increased rates of mental health issues and the propagation of poverty (</a:t>
          </a:r>
          <a:r>
            <a:rPr lang="en-US" sz="1900" kern="1200" dirty="0" err="1"/>
            <a:t>Bor</a:t>
          </a:r>
          <a:r>
            <a:rPr lang="en-US" sz="1900" kern="1200" dirty="0"/>
            <a:t>, 2018). </a:t>
          </a:r>
        </a:p>
      </dsp:txBody>
      <dsp:txXfrm>
        <a:off x="36896" y="2461152"/>
        <a:ext cx="10441808" cy="682028"/>
      </dsp:txXfrm>
    </dsp:sp>
    <dsp:sp modelId="{812D57FF-09AF-4F20-AA78-0E8E88CD8B07}">
      <dsp:nvSpPr>
        <dsp:cNvPr id="0" name=""/>
        <dsp:cNvSpPr/>
      </dsp:nvSpPr>
      <dsp:spPr>
        <a:xfrm>
          <a:off x="0" y="3338033"/>
          <a:ext cx="10515600" cy="7558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African American adults are 5.9 times more likely to be incarcerated than white persons and, in turn, are more likely to be denied bail or have a higher bond set (Report to the United Nations 2018). </a:t>
          </a:r>
        </a:p>
      </dsp:txBody>
      <dsp:txXfrm>
        <a:off x="36896" y="3374929"/>
        <a:ext cx="10441808" cy="682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B1637-BB67-4AEA-8B0A-E7FF7A8CB14B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3794C-D4C5-4C85-9C45-F83CAC964C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655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3794C-D4C5-4C85-9C45-F83CAC964C2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410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3794C-D4C5-4C85-9C45-F83CAC964C2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662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3794C-D4C5-4C85-9C45-F83CAC964C2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318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Poor education in Black communities has had a profoundly negative effect on household income. In 2021, the median income for white households in the United States was $84,110, while for black households it was only $52,080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3794C-D4C5-4C85-9C45-F83CAC964C2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625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3794C-D4C5-4C85-9C45-F83CAC964C2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135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3794C-D4C5-4C85-9C45-F83CAC964C2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56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80902-743C-057C-4032-3FD18627E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272E3-15B2-BBE0-F61B-09A54ED9E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59D05-0DC8-59C3-1B08-4D314F3B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8A23-DF3C-4A89-AE59-C9059BE04B3B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6A7F0-B060-7608-AE8E-69BDB06B4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1BDBB-835C-8917-EE8B-2F33FB27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BDEB-ABFC-4652-B5E8-AD7D1E7A7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5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FE27B-B932-0FC1-28E4-891C3656C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05E18B-A00E-66A5-1A33-3B81DF917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3DB27-FDF0-FFB7-7F46-173FA047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8A23-DF3C-4A89-AE59-C9059BE04B3B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746D2-4BEE-0391-B175-5E05BB605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478C3-C963-0ECC-08CD-53C2FC4D8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BDEB-ABFC-4652-B5E8-AD7D1E7A7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1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307C9E-CFC2-7AF9-5277-E66BD1529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FA2B4-DC52-DC13-53A9-84A64432B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2EFF0-238F-30AC-3742-5CF4D6D54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8A23-DF3C-4A89-AE59-C9059BE04B3B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B65CC-C365-8FDE-679F-B99118DBA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78F55-F49F-BB6F-64E3-C39D4C47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BDEB-ABFC-4652-B5E8-AD7D1E7A7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47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EC888-BD89-0FA0-A74D-685EC5BA1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5755-02EF-54EE-278C-A6A8D6E0F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AE33-8CCE-3BBA-EFE1-DF9A85AED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8A23-DF3C-4A89-AE59-C9059BE04B3B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9C14E-6A78-0385-DBC5-0E82FF1B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5AAE5-0AD0-98E5-D345-48E03A44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BDEB-ABFC-4652-B5E8-AD7D1E7A7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50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3390-AB20-CAD4-D370-A4B8D2D69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FA07D-B65A-E2ED-1111-8AF522FCE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A0120-E21B-84E9-88C3-DB335BCD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8A23-DF3C-4A89-AE59-C9059BE04B3B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C07F9-431C-F58C-21CE-41CE7394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4E99C-70B9-5FE4-9C94-48055E6B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BDEB-ABFC-4652-B5E8-AD7D1E7A7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226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A1BC0-DF9C-19E4-8901-9C001121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2756D-6260-7BF4-A706-FDDEAF3EE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23ED0-F845-DC2F-A753-4556C20E2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C17A8-BD07-416C-2417-4BD7931C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8A23-DF3C-4A89-AE59-C9059BE04B3B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72C40F-BEF2-C8D3-5828-84250572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3DB71-2B73-49E9-0C44-968FDC25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BDEB-ABFC-4652-B5E8-AD7D1E7A7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650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36DF-0670-E7C6-FE1E-70BB49A7C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CE890-5CDB-B2C5-85A1-C06258416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F6275-8AA3-4339-BD2B-596C3E072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73D04-3EF3-F22A-7773-A2D2FDEAA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C370F0-224F-B15B-EDE5-EB0F7FD828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966EF9-45FF-B4EB-3CB3-A4581C1F4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8A23-DF3C-4A89-AE59-C9059BE04B3B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3A80EA-08E6-6BD7-7C9F-3A05CDE03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59ACF-B63C-B83E-FCD1-ABB648116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BDEB-ABFC-4652-B5E8-AD7D1E7A7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82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2962-9D75-DE33-51ED-DDAAF311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B83BF-35D5-791E-EF4D-DC137FC69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8A23-DF3C-4A89-AE59-C9059BE04B3B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89DE32-A0B8-55F2-DA9C-BEA86E005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96791-A580-6846-0AFC-9ACEB808A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BDEB-ABFC-4652-B5E8-AD7D1E7A7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97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7D9EE-FD11-765D-16E0-B76D3047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8A23-DF3C-4A89-AE59-C9059BE04B3B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E052F9-DED5-BDB1-36C8-AC852098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36729-A899-C223-20E8-46B5B72D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BDEB-ABFC-4652-B5E8-AD7D1E7A7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65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61A1-2497-5E61-5910-53818B758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11EA0-652A-EB65-F296-048EFEAC7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7936B-317B-74E1-1B2F-DCF510AF3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96F4-189C-BC77-41ED-363A93867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8A23-DF3C-4A89-AE59-C9059BE04B3B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FE2DF8-2C95-DD1A-FD78-D18D0BB1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89409-5AC3-36D9-9462-949868444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BDEB-ABFC-4652-B5E8-AD7D1E7A7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73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57318-C97F-91F5-BF84-E8198D04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AA3CFE-3825-AD2C-6489-F4FCFF30A9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A7F93-1932-7E09-9051-CAC344891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63223-A5E6-695D-0717-F39CA85D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8A23-DF3C-4A89-AE59-C9059BE04B3B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7E26C-79F3-43FD-3791-C966E87B7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BDD2D6-C954-4029-212E-913BB475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BDEB-ABFC-4652-B5E8-AD7D1E7A7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19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EA2415-A698-401B-C2C5-01954C87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20E4B-38BD-7735-286D-AE1F2BB4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BEA52-3F64-6F8C-0D2B-2FB41EC1D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338A23-DF3C-4A89-AE59-C9059BE04B3B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E33F1-6A03-7643-01DC-38FE2A500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F555A-4C0D-F838-117A-2517EEF39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AEBDEB-ABFC-4652-B5E8-AD7D1E7A78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65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creativecommons.org/licenses/by/4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merican flag stars">
            <a:extLst>
              <a:ext uri="{FF2B5EF4-FFF2-40B4-BE49-F238E27FC236}">
                <a16:creationId xmlns:a16="http://schemas.microsoft.com/office/drawing/2014/main" id="{EC097A75-8628-3245-CB6E-6A3B302AA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796"/>
            <a:ext cx="12192000" cy="8075592"/>
          </a:xfrm>
          <a:prstGeom prst="rect">
            <a:avLst/>
          </a:prstGeom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A2B36-2BA9-C87C-270B-0E62AF6A2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Racism in America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20A7C-EEA2-C3AE-D31E-5284DD1235D6}"/>
              </a:ext>
            </a:extLst>
          </p:cNvPr>
          <p:cNvSpPr txBox="1"/>
          <p:nvPr/>
        </p:nvSpPr>
        <p:spPr>
          <a:xfrm>
            <a:off x="2195207" y="1613118"/>
            <a:ext cx="7902103" cy="3631763"/>
          </a:xfrm>
          <a:prstGeom prst="rect">
            <a:avLst/>
          </a:prstGeom>
          <a:solidFill>
            <a:srgbClr val="F2F2F2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1500" b="1" dirty="0">
                <a:latin typeface="+mj-lt"/>
              </a:rPr>
              <a:t>RACISM IN </a:t>
            </a:r>
          </a:p>
          <a:p>
            <a:pPr algn="r"/>
            <a:r>
              <a:rPr lang="en-GB" sz="11500" b="1" dirty="0">
                <a:solidFill>
                  <a:srgbClr val="C00000"/>
                </a:solidFill>
                <a:latin typeface="+mj-lt"/>
              </a:rPr>
              <a:t>AMERICA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391B9A4-394E-ED0B-66E8-6DF21FED7DA3}"/>
              </a:ext>
            </a:extLst>
          </p:cNvPr>
          <p:cNvSpPr txBox="1"/>
          <p:nvPr/>
        </p:nvSpPr>
        <p:spPr>
          <a:xfrm>
            <a:off x="639631" y="6215783"/>
            <a:ext cx="3957639" cy="6001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bg1"/>
                </a:solidFill>
              </a:rPr>
              <a:t>NB: Some of the images in this presentation have been altered from the original to ensure compliance with copyright regulations.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378AF2F-D1AF-433C-A767-B5FCAA2E013B}"/>
              </a:ext>
            </a:extLst>
          </p:cNvPr>
          <p:cNvSpPr txBox="1">
            <a:spLocks/>
          </p:cNvSpPr>
          <p:nvPr/>
        </p:nvSpPr>
        <p:spPr>
          <a:xfrm>
            <a:off x="7638421" y="6237137"/>
            <a:ext cx="3972551" cy="621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>
                <a:solidFill>
                  <a:schemeClr val="bg1"/>
                </a:solidFill>
              </a:rPr>
              <a:t>Except where otherwise noted, this work by Louis Mitchell is licensed under a </a:t>
            </a:r>
            <a:r>
              <a:rPr lang="en-GB" sz="11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 4.0 International Licence</a:t>
            </a:r>
            <a:r>
              <a:rPr lang="en-GB" sz="1100" dirty="0">
                <a:solidFill>
                  <a:schemeClr val="bg1"/>
                </a:solidFill>
              </a:rPr>
              <a:t>. </a:t>
            </a:r>
            <a:endParaRPr lang="en-US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8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94" name="Rectangle 209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DC3BD-9A24-372B-91FC-6B909B548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Wealth Accumulation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A2BE46-FA16-BA5E-E911-B4894E3C2D38}"/>
              </a:ext>
            </a:extLst>
          </p:cNvPr>
          <p:cNvSpPr txBox="1"/>
          <p:nvPr/>
        </p:nvSpPr>
        <p:spPr>
          <a:xfrm>
            <a:off x="722088" y="453435"/>
            <a:ext cx="4952997" cy="162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+mj-lt"/>
                <a:ea typeface="+mj-ea"/>
                <a:cs typeface="+mj-cs"/>
              </a:rPr>
              <a:t>Wealth Accumulation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4D918-9E17-6990-4455-212CD026B0D7}"/>
              </a:ext>
            </a:extLst>
          </p:cNvPr>
          <p:cNvSpPr txBox="1"/>
          <p:nvPr/>
        </p:nvSpPr>
        <p:spPr>
          <a:xfrm>
            <a:off x="132735" y="2636195"/>
            <a:ext cx="5825613" cy="4306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</a:rPr>
              <a:t>The median wealth of white households in 2013 was $141,900, while for black households it was only $11,000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Discriminatory housing laws and practices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</a:rPr>
              <a:t>The Federal Housing Administration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R</a:t>
            </a:r>
            <a:r>
              <a:rPr lang="en-US" sz="3200" dirty="0">
                <a:effectLst/>
              </a:rPr>
              <a:t>eal estate agents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Banks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I</a:t>
            </a:r>
            <a:r>
              <a:rPr lang="en-US" sz="3200" dirty="0">
                <a:effectLst/>
              </a:rPr>
              <a:t>n 2007 home equity made up 71% of total wealth for black homeowners compared to 51% for white homeowners,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2050" name="Picture 2" descr="Colour-coded map showing how a New Deal Housing Program enforced Segregation. Public domain image">
            <a:extLst>
              <a:ext uri="{FF2B5EF4-FFF2-40B4-BE49-F238E27FC236}">
                <a16:creationId xmlns:a16="http://schemas.microsoft.com/office/drawing/2014/main" id="{1F410B93-896F-0EDC-AAA0-FE223DA39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4" r="26632"/>
          <a:stretch/>
        </p:blipFill>
        <p:spPr bwMode="auto">
          <a:xfrm>
            <a:off x="6096000" y="1"/>
            <a:ext cx="610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130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1D3F-FABC-8964-36CD-651B0E56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Education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D2062C-389D-A3E6-9676-8C333F1FA9E7}"/>
              </a:ext>
            </a:extLst>
          </p:cNvPr>
          <p:cNvSpPr txBox="1"/>
          <p:nvPr/>
        </p:nvSpPr>
        <p:spPr>
          <a:xfrm>
            <a:off x="997206" y="-250031"/>
            <a:ext cx="4297465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effectLst/>
                <a:latin typeface="+mj-lt"/>
                <a:ea typeface="+mj-ea"/>
                <a:cs typeface="+mj-cs"/>
              </a:rPr>
              <a:t>Education</a:t>
            </a:r>
            <a:endParaRPr lang="en-US" sz="66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114" name="TextBox 8" descr="Text boxes with the text:&#10;Segregated schools between 1849 and 1954. Underfunded schools and universities. In 2020, 51.6% of college students were white, whereas only 12.5% identified as black.">
            <a:extLst>
              <a:ext uri="{FF2B5EF4-FFF2-40B4-BE49-F238E27FC236}">
                <a16:creationId xmlns:a16="http://schemas.microsoft.com/office/drawing/2014/main" id="{947A95CF-67AF-D8A5-FC10-F8B4A6516F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0016949"/>
              </p:ext>
            </p:extLst>
          </p:nvPr>
        </p:nvGraphicFramePr>
        <p:xfrm>
          <a:off x="300509" y="2202656"/>
          <a:ext cx="6365762" cy="3475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5127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0" name="Rectangle 410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38E35-1425-B3EA-3976-A91B8EBB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07" y="362536"/>
            <a:ext cx="6091083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effectLst/>
              </a:rPr>
              <a:t>Income Inequality and </a:t>
            </a:r>
            <a:r>
              <a:rPr lang="en-US" sz="3600" b="1" dirty="0"/>
              <a:t>W</a:t>
            </a:r>
            <a:r>
              <a:rPr lang="en-US" sz="3600" b="1" dirty="0">
                <a:effectLst/>
              </a:rPr>
              <a:t>orkplace </a:t>
            </a:r>
            <a:r>
              <a:rPr lang="en-US" sz="3600" b="1" dirty="0"/>
              <a:t>D</a:t>
            </a:r>
            <a:r>
              <a:rPr lang="en-US" sz="3600" b="1" dirty="0">
                <a:effectLst/>
              </a:rPr>
              <a:t>iscrimination</a:t>
            </a:r>
            <a:endParaRPr lang="en-US" sz="3600" dirty="0"/>
          </a:p>
        </p:txBody>
      </p:sp>
      <p:sp>
        <p:nvSpPr>
          <p:cNvPr id="41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A9CFC-7E2F-1F87-7347-A23E1C128029}"/>
              </a:ext>
            </a:extLst>
          </p:cNvPr>
          <p:cNvSpPr txBox="1"/>
          <p:nvPr/>
        </p:nvSpPr>
        <p:spPr>
          <a:xfrm>
            <a:off x="160707" y="2872899"/>
            <a:ext cx="5061313" cy="38753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</a:t>
            </a:r>
            <a:r>
              <a:rPr lang="en-US" sz="1600" dirty="0">
                <a:effectLst/>
              </a:rPr>
              <a:t>he median income for white households in the United States was $84,110, while for black households it was only $52,080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</a:rPr>
              <a:t>Black applicants are less likely to be hired (Pager, 2009)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0" i="0" dirty="0">
              <a:effectLst/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</a:rPr>
              <a:t>African Americans 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earn less for the same job in comparison to their white counterparts (Black, 2006)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</a:rPr>
              <a:t>A darker</a:t>
            </a:r>
            <a:r>
              <a:rPr lang="en-US" sz="1600" b="0" i="0" dirty="0">
                <a:effectLst/>
                <a:highlight>
                  <a:srgbClr val="FFFFFF"/>
                </a:highlight>
              </a:rPr>
              <a:t> skin tone lowers earning potential (Bailey, 2014).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highlight>
                <a:srgbClr val="FFFFFF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dirty="0">
                <a:effectLst/>
                <a:highlight>
                  <a:srgbClr val="FFFFFF"/>
                </a:highlight>
              </a:rPr>
              <a:t>Black individuals are less likely to be promoted and more liable to experience workplace harassment and discrimination (Pager, 2008).</a:t>
            </a:r>
            <a:endParaRPr lang="en-US" sz="1600" dirty="0"/>
          </a:p>
        </p:txBody>
      </p:sp>
      <p:pic>
        <p:nvPicPr>
          <p:cNvPr id="4098" name="Picture 2" descr="Person sitting on a ledge">
            <a:extLst>
              <a:ext uri="{FF2B5EF4-FFF2-40B4-BE49-F238E27FC236}">
                <a16:creationId xmlns:a16="http://schemas.microsoft.com/office/drawing/2014/main" id="{605D5D02-57C7-5BA6-C064-072CF7D7F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t="-10381" r="18112" b="-1038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171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oup of protesters wearing mask">
            <a:extLst>
              <a:ext uri="{FF2B5EF4-FFF2-40B4-BE49-F238E27FC236}">
                <a16:creationId xmlns:a16="http://schemas.microsoft.com/office/drawing/2014/main" id="{577EDA4B-4B46-ED84-E4B4-11CFD2FC0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5BDD54-F8EB-3FE9-5BA7-23E88304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effectLst/>
              </a:rPr>
              <a:t>Police Brutality</a:t>
            </a:r>
            <a:br>
              <a:rPr lang="en-US" b="1" dirty="0">
                <a:effectLst/>
              </a:rPr>
            </a:br>
            <a:endParaRPr lang="en-US" dirty="0"/>
          </a:p>
        </p:txBody>
      </p:sp>
      <p:graphicFrame>
        <p:nvGraphicFramePr>
          <p:cNvPr id="5137" name="TextBox 3" descr="Textboxes with the text:&#10;&#10;Mistrust and fear of law enforcement make it difficult for people to report crimes and worsen the relationship between the black community and the police (Dr Alexandra Cox, 2023). &#10;&#10;Studies have shown that Black people are 2.8 times more likely to be met with lethal force despite being unarmed than white people (Njoku, 2021). &#10;&#10;The trauma and loss experienced by families and communities can lead to increased rates of mental health issues and the propagation of poverty (Bor, 2018). &#10;&#10;African American adults are 5.9 times more likely to be incarcerated than white persons and, in turn, are more likely to be denied bail or have a higher bond set (Report to the United Nations 2018).">
            <a:extLst>
              <a:ext uri="{FF2B5EF4-FFF2-40B4-BE49-F238E27FC236}">
                <a16:creationId xmlns:a16="http://schemas.microsoft.com/office/drawing/2014/main" id="{AFD1CEF8-37EE-C1AC-2010-5B891A34AC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453402"/>
              </p:ext>
            </p:extLst>
          </p:nvPr>
        </p:nvGraphicFramePr>
        <p:xfrm>
          <a:off x="838200" y="214153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29438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2" name="Rectangle 618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Hands holding each other">
            <a:extLst>
              <a:ext uri="{FF2B5EF4-FFF2-40B4-BE49-F238E27FC236}">
                <a16:creationId xmlns:a16="http://schemas.microsoft.com/office/drawing/2014/main" id="{238836A1-1EB1-C1F0-8327-18CC01A00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528CE0-6D1E-FFF2-C098-F61C1AAB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Discussion</a:t>
            </a:r>
          </a:p>
        </p:txBody>
      </p:sp>
      <p:sp>
        <p:nvSpPr>
          <p:cNvPr id="618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5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371</Words>
  <Application>Microsoft Office PowerPoint</Application>
  <PresentationFormat>Widescreen</PresentationFormat>
  <Paragraphs>41</Paragraphs>
  <Slides>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Racism in America</vt:lpstr>
      <vt:lpstr>Wealth Accumulation</vt:lpstr>
      <vt:lpstr>Education</vt:lpstr>
      <vt:lpstr>Income Inequality and Workplace Discrimination</vt:lpstr>
      <vt:lpstr>Police Brutality 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@Ryxaz 🕊</dc:creator>
  <cp:lastModifiedBy>O'Toole-Mills, Thomas W</cp:lastModifiedBy>
  <cp:revision>27</cp:revision>
  <dcterms:created xsi:type="dcterms:W3CDTF">2024-04-22T21:03:38Z</dcterms:created>
  <dcterms:modified xsi:type="dcterms:W3CDTF">2024-06-27T08:12:14Z</dcterms:modified>
</cp:coreProperties>
</file>